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8" r:id="rId10"/>
    <p:sldId id="262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11144.1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2015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11920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проект 2016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12649.2</c:v>
                </c:pt>
              </c:numCache>
            </c:numRef>
          </c:val>
        </c:ser>
        <c:axId val="76184960"/>
        <c:axId val="76194944"/>
      </c:barChart>
      <c:catAx>
        <c:axId val="76184960"/>
        <c:scaling>
          <c:orientation val="minMax"/>
        </c:scaling>
        <c:axPos val="b"/>
        <c:numFmt formatCode="General" sourceLinked="1"/>
        <c:tickLblPos val="nextTo"/>
        <c:crossAx val="76194944"/>
        <c:crosses val="autoZero"/>
        <c:auto val="1"/>
        <c:lblAlgn val="ctr"/>
        <c:lblOffset val="100"/>
      </c:catAx>
      <c:valAx>
        <c:axId val="76194944"/>
        <c:scaling>
          <c:orientation val="minMax"/>
        </c:scaling>
        <c:axPos val="l"/>
        <c:majorGridlines/>
        <c:numFmt formatCode="General" sourceLinked="1"/>
        <c:tickLblPos val="nextTo"/>
        <c:crossAx val="761849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Налог на доходы физ. Лиц</c:v>
                </c:pt>
                <c:pt idx="1">
                  <c:v>Акцизы</c:v>
                </c:pt>
                <c:pt idx="2">
                  <c:v>Единый сельхозналог</c:v>
                </c:pt>
                <c:pt idx="3">
                  <c:v>Налог на имущество физ.лиц</c:v>
                </c:pt>
                <c:pt idx="4">
                  <c:v>Земельный налог</c:v>
                </c:pt>
                <c:pt idx="5">
                  <c:v>госпошлина</c:v>
                </c:pt>
                <c:pt idx="6">
                  <c:v>доходы от использования имущества</c:v>
                </c:pt>
                <c:pt idx="7">
                  <c:v>штрафы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3539.8</c:v>
                </c:pt>
                <c:pt idx="1">
                  <c:v>1797.1</c:v>
                </c:pt>
                <c:pt idx="2">
                  <c:v>810.4</c:v>
                </c:pt>
                <c:pt idx="3">
                  <c:v>341.1</c:v>
                </c:pt>
                <c:pt idx="4">
                  <c:v>4991.8999999999996</c:v>
                </c:pt>
                <c:pt idx="5">
                  <c:v>70</c:v>
                </c:pt>
                <c:pt idx="6">
                  <c:v>1026.9000000000001</c:v>
                </c:pt>
                <c:pt idx="7">
                  <c:v>72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8"/>
        <c:delete val="1"/>
      </c:legendEntry>
      <c:layout>
        <c:manualLayout>
          <c:xMode val="edge"/>
          <c:yMode val="edge"/>
          <c:x val="0.68156253037814718"/>
          <c:y val="2.1617687005855771E-3"/>
          <c:w val="0.30609179060950714"/>
          <c:h val="0.9906311651244166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19796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год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16031.4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год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19917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2016 год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#,##0.0</c:formatCode>
                <c:ptCount val="1"/>
                <c:pt idx="0">
                  <c:v>23469.1</c:v>
                </c:pt>
              </c:numCache>
            </c:numRef>
          </c:val>
        </c:ser>
        <c:axId val="58906880"/>
        <c:axId val="58908672"/>
      </c:barChart>
      <c:catAx>
        <c:axId val="58906880"/>
        <c:scaling>
          <c:orientation val="minMax"/>
        </c:scaling>
        <c:axPos val="b"/>
        <c:numFmt formatCode="General" sourceLinked="1"/>
        <c:tickLblPos val="nextTo"/>
        <c:crossAx val="58908672"/>
        <c:crosses val="autoZero"/>
        <c:auto val="1"/>
        <c:lblAlgn val="ctr"/>
        <c:lblOffset val="100"/>
      </c:catAx>
      <c:valAx>
        <c:axId val="58908672"/>
        <c:scaling>
          <c:orientation val="minMax"/>
        </c:scaling>
        <c:axPos val="l"/>
        <c:majorGridlines/>
        <c:numFmt formatCode="#,##0.0" sourceLinked="1"/>
        <c:tickLblPos val="nextTo"/>
        <c:crossAx val="589068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5630.5</c:v>
                </c:pt>
                <c:pt idx="1">
                  <c:v>174.8</c:v>
                </c:pt>
                <c:pt idx="2">
                  <c:v>456.2</c:v>
                </c:pt>
                <c:pt idx="3">
                  <c:v>2083.6999999999998</c:v>
                </c:pt>
                <c:pt idx="4">
                  <c:v>2078.5</c:v>
                </c:pt>
                <c:pt idx="5">
                  <c:v>12984.6</c:v>
                </c:pt>
                <c:pt idx="6">
                  <c:v>52.8</c:v>
                </c:pt>
                <c:pt idx="7">
                  <c:v>8</c:v>
                </c:pt>
              </c:numCache>
            </c:numRef>
          </c:val>
        </c:ser>
        <c:firstSliceAng val="0"/>
      </c:pieChart>
    </c:plotArea>
    <c:legend>
      <c:legendPos val="tr"/>
      <c:layout>
        <c:manualLayout>
          <c:xMode val="edge"/>
          <c:yMode val="edge"/>
          <c:x val="0.6527777777777779"/>
          <c:y val="2.6666480024636747E-2"/>
          <c:w val="0.33796296296296313"/>
          <c:h val="0.9733335199753631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24AA7C-2C15-4A11-AE1C-99E644B1A58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A3C9B3-4CD4-476F-8C56-343D07FA821E}">
      <dgm:prSet phldrT="[Текст]"/>
      <dgm:spPr/>
      <dgm:t>
        <a:bodyPr/>
        <a:lstStyle/>
        <a:p>
          <a:r>
            <a:rPr lang="ru-RU" dirty="0" smtClean="0"/>
            <a:t>Основа формирование проекта решения Собрания</a:t>
          </a:r>
        </a:p>
        <a:p>
          <a:r>
            <a:rPr lang="ru-RU" dirty="0" smtClean="0"/>
            <a:t>депутатов Сандатовского сельского поселения Сальского района района «О бюджете Сандатовского сельского поселения Сальского района на 2016 год»</a:t>
          </a:r>
          <a:endParaRPr lang="ru-RU" dirty="0"/>
        </a:p>
      </dgm:t>
    </dgm:pt>
    <dgm:pt modelId="{7D617870-5652-457E-86A5-3AD66D2A8252}" type="parTrans" cxnId="{9F212D36-E9A1-4B08-A9AB-0EDB82C564FF}">
      <dgm:prSet/>
      <dgm:spPr/>
      <dgm:t>
        <a:bodyPr/>
        <a:lstStyle/>
        <a:p>
          <a:endParaRPr lang="ru-RU"/>
        </a:p>
      </dgm:t>
    </dgm:pt>
    <dgm:pt modelId="{6CC6770A-DE32-4B27-AA8B-0F0A06C6F501}" type="sibTrans" cxnId="{9F212D36-E9A1-4B08-A9AB-0EDB82C564FF}">
      <dgm:prSet/>
      <dgm:spPr/>
      <dgm:t>
        <a:bodyPr/>
        <a:lstStyle/>
        <a:p>
          <a:endParaRPr lang="ru-RU"/>
        </a:p>
      </dgm:t>
    </dgm:pt>
    <dgm:pt modelId="{757CFE5F-CA1B-418E-977E-BC6B2CF96C76}">
      <dgm:prSet phldrT="[Текст]"/>
      <dgm:spPr/>
      <dgm:t>
        <a:bodyPr/>
        <a:lstStyle/>
        <a:p>
          <a:r>
            <a:rPr lang="ru-RU" dirty="0" smtClean="0"/>
            <a:t>Основные направления бюджетной политики и основные направления налоговой политики Ростовской области на 2016 -2018 годы (Постановление ПРО от 11.11.2015</a:t>
          </a:r>
          <a:r>
            <a:rPr lang="ru-RU" u="none" dirty="0" smtClean="0"/>
            <a:t>№ 86)</a:t>
          </a:r>
          <a:endParaRPr lang="ru-RU" baseline="0" dirty="0">
            <a:latin typeface="Times New Roman" pitchFamily="18" charset="0"/>
          </a:endParaRPr>
        </a:p>
      </dgm:t>
    </dgm:pt>
    <dgm:pt modelId="{FAD0BA70-2DAE-4841-9984-B72610955E84}" type="parTrans" cxnId="{7DD4B6A2-BB04-4F88-B983-695D3B50537A}">
      <dgm:prSet/>
      <dgm:spPr/>
      <dgm:t>
        <a:bodyPr/>
        <a:lstStyle/>
        <a:p>
          <a:endParaRPr lang="ru-RU"/>
        </a:p>
      </dgm:t>
    </dgm:pt>
    <dgm:pt modelId="{6007A27E-9671-47CA-B70E-BB9C07B1F8D3}" type="sibTrans" cxnId="{7DD4B6A2-BB04-4F88-B983-695D3B50537A}">
      <dgm:prSet/>
      <dgm:spPr/>
      <dgm:t>
        <a:bodyPr/>
        <a:lstStyle/>
        <a:p>
          <a:endParaRPr lang="ru-RU"/>
        </a:p>
      </dgm:t>
    </dgm:pt>
    <dgm:pt modelId="{DFAE540B-ED50-4C2A-A3C1-C87A8FF5D12D}">
      <dgm:prSet/>
      <dgm:spPr/>
      <dgm:t>
        <a:bodyPr/>
        <a:lstStyle/>
        <a:p>
          <a:r>
            <a:rPr lang="ru-RU" dirty="0" smtClean="0"/>
            <a:t>Прогноз социально- экономического развития Ростовской области на 2015-2017 годы (Распоряжение ПРО от 06.08.2015 </a:t>
          </a:r>
          <a:r>
            <a:rPr lang="ru-RU" u="none" dirty="0" smtClean="0"/>
            <a:t>№ 349)</a:t>
          </a:r>
          <a:endParaRPr lang="ru-RU" dirty="0"/>
        </a:p>
      </dgm:t>
    </dgm:pt>
    <dgm:pt modelId="{7C954B07-4CD0-457D-B529-4736F9502B9E}" type="parTrans" cxnId="{25C7F83C-B066-4CB2-8BF9-2D7B96254256}">
      <dgm:prSet/>
      <dgm:spPr/>
      <dgm:t>
        <a:bodyPr/>
        <a:lstStyle/>
        <a:p>
          <a:endParaRPr lang="ru-RU"/>
        </a:p>
      </dgm:t>
    </dgm:pt>
    <dgm:pt modelId="{7F139F53-A5EB-4ED1-A20A-1449E8A9FACB}" type="sibTrans" cxnId="{25C7F83C-B066-4CB2-8BF9-2D7B96254256}">
      <dgm:prSet/>
      <dgm:spPr/>
      <dgm:t>
        <a:bodyPr/>
        <a:lstStyle/>
        <a:p>
          <a:endParaRPr lang="ru-RU"/>
        </a:p>
      </dgm:t>
    </dgm:pt>
    <dgm:pt modelId="{C6CF7C1F-89DF-4B3B-96B4-858028BFB45F}">
      <dgm:prSet/>
      <dgm:spPr/>
      <dgm:t>
        <a:bodyPr/>
        <a:lstStyle/>
        <a:p>
          <a:r>
            <a:rPr lang="ru-RU" dirty="0" smtClean="0"/>
            <a:t>Прогноз социально- экономического развития Сандатовского сельского поселения на 2016 год (Постановление АССП от 25.11.2015 № 121)</a:t>
          </a:r>
          <a:endParaRPr lang="ru-RU" dirty="0"/>
        </a:p>
      </dgm:t>
    </dgm:pt>
    <dgm:pt modelId="{2DC5C9B7-0111-4589-94D6-FD493B1AD9F0}" type="parTrans" cxnId="{F302B6D6-6AA9-4B2A-B009-C727A5DDEE5C}">
      <dgm:prSet/>
      <dgm:spPr/>
    </dgm:pt>
    <dgm:pt modelId="{C385A4DC-E402-4AC1-83B3-1EFCF112D7E4}" type="sibTrans" cxnId="{F302B6D6-6AA9-4B2A-B009-C727A5DDEE5C}">
      <dgm:prSet/>
      <dgm:spPr/>
    </dgm:pt>
    <dgm:pt modelId="{C6A9723C-3EA1-479E-AE45-2D4A853F8DCD}">
      <dgm:prSet/>
      <dgm:spPr/>
      <dgm:t>
        <a:bodyPr/>
        <a:lstStyle/>
        <a:p>
          <a:r>
            <a:rPr lang="ru-RU" dirty="0" smtClean="0"/>
            <a:t>Основные направления бюджетной и налоговой политики Сандатовского сельского поселения на 2016 -2018 годы (Постановление </a:t>
          </a:r>
          <a:r>
            <a:rPr lang="ru-RU" dirty="0" smtClean="0"/>
            <a:t>АССП</a:t>
          </a:r>
          <a:r>
            <a:rPr lang="ru-RU" dirty="0" smtClean="0"/>
            <a:t> от 20.11.2015 № 117)</a:t>
          </a:r>
          <a:endParaRPr lang="ru-RU" dirty="0"/>
        </a:p>
      </dgm:t>
    </dgm:pt>
    <dgm:pt modelId="{49F1DF10-2BF8-4986-A9B7-AB858D42FF44}" type="parTrans" cxnId="{4EB9DC32-B0F6-414D-B3EB-E66A05ED4200}">
      <dgm:prSet/>
      <dgm:spPr/>
      <dgm:t>
        <a:bodyPr/>
        <a:lstStyle/>
        <a:p>
          <a:endParaRPr lang="ru-RU"/>
        </a:p>
      </dgm:t>
    </dgm:pt>
    <dgm:pt modelId="{BCF0EAB8-C490-4A4B-AD16-E3F5E61C4143}" type="sibTrans" cxnId="{4EB9DC32-B0F6-414D-B3EB-E66A05ED4200}">
      <dgm:prSet/>
      <dgm:spPr/>
      <dgm:t>
        <a:bodyPr/>
        <a:lstStyle/>
        <a:p>
          <a:endParaRPr lang="ru-RU"/>
        </a:p>
      </dgm:t>
    </dgm:pt>
    <dgm:pt modelId="{E590CD86-AD77-4E24-A0F7-4DB9D815F0D3}">
      <dgm:prSet/>
      <dgm:spPr/>
      <dgm:t>
        <a:bodyPr/>
        <a:lstStyle/>
        <a:p>
          <a:r>
            <a:rPr lang="ru-RU" dirty="0" smtClean="0"/>
            <a:t>Муниципальные программы Сандатовского сельского поселения</a:t>
          </a:r>
          <a:endParaRPr lang="ru-RU" dirty="0"/>
        </a:p>
      </dgm:t>
    </dgm:pt>
    <dgm:pt modelId="{C5CC1A48-FF0B-4C76-9444-E02DB295A01F}" type="parTrans" cxnId="{D29F170E-81E1-457A-BF15-101F3B461105}">
      <dgm:prSet/>
      <dgm:spPr/>
    </dgm:pt>
    <dgm:pt modelId="{C2F314E8-BDA8-44C5-8D31-19083E7F593B}" type="sibTrans" cxnId="{D29F170E-81E1-457A-BF15-101F3B461105}">
      <dgm:prSet/>
      <dgm:spPr/>
    </dgm:pt>
    <dgm:pt modelId="{E55F93A7-34D9-4477-8216-5FB0064850C1}" type="pres">
      <dgm:prSet presAssocID="{CB24AA7C-2C15-4A11-AE1C-99E644B1A58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570C3BE-488A-4B41-9559-0F26925931DA}" type="pres">
      <dgm:prSet presAssocID="{43A3C9B3-4CD4-476F-8C56-343D07FA821E}" presName="linNode" presStyleCnt="0"/>
      <dgm:spPr/>
    </dgm:pt>
    <dgm:pt modelId="{BF3ED411-5242-4149-973B-D56C8E590B46}" type="pres">
      <dgm:prSet presAssocID="{43A3C9B3-4CD4-476F-8C56-343D07FA821E}" presName="parentShp" presStyleLbl="node1" presStyleIdx="0" presStyleCnt="1" custLinFactNeighborX="867" custLinFactNeighborY="-13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A3A26-F2C5-452D-B94C-B688B7387ECF}" type="pres">
      <dgm:prSet presAssocID="{43A3C9B3-4CD4-476F-8C56-343D07FA821E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0765DC-6891-49FF-B4DD-192023C1324B}" type="presOf" srcId="{C6A9723C-3EA1-479E-AE45-2D4A853F8DCD}" destId="{179A3A26-F2C5-452D-B94C-B688B7387ECF}" srcOrd="0" destOrd="3" presId="urn:microsoft.com/office/officeart/2005/8/layout/vList6"/>
    <dgm:cxn modelId="{F302B6D6-6AA9-4B2A-B009-C727A5DDEE5C}" srcId="{43A3C9B3-4CD4-476F-8C56-343D07FA821E}" destId="{C6CF7C1F-89DF-4B3B-96B4-858028BFB45F}" srcOrd="2" destOrd="0" parTransId="{2DC5C9B7-0111-4589-94D6-FD493B1AD9F0}" sibTransId="{C385A4DC-E402-4AC1-83B3-1EFCF112D7E4}"/>
    <dgm:cxn modelId="{25C7F83C-B066-4CB2-8BF9-2D7B96254256}" srcId="{43A3C9B3-4CD4-476F-8C56-343D07FA821E}" destId="{DFAE540B-ED50-4C2A-A3C1-C87A8FF5D12D}" srcOrd="1" destOrd="0" parTransId="{7C954B07-4CD0-457D-B529-4736F9502B9E}" sibTransId="{7F139F53-A5EB-4ED1-A20A-1449E8A9FACB}"/>
    <dgm:cxn modelId="{D29F170E-81E1-457A-BF15-101F3B461105}" srcId="{43A3C9B3-4CD4-476F-8C56-343D07FA821E}" destId="{E590CD86-AD77-4E24-A0F7-4DB9D815F0D3}" srcOrd="4" destOrd="0" parTransId="{C5CC1A48-FF0B-4C76-9444-E02DB295A01F}" sibTransId="{C2F314E8-BDA8-44C5-8D31-19083E7F593B}"/>
    <dgm:cxn modelId="{A4D3B60C-5F4A-4681-9AC7-1C81FA105832}" type="presOf" srcId="{43A3C9B3-4CD4-476F-8C56-343D07FA821E}" destId="{BF3ED411-5242-4149-973B-D56C8E590B46}" srcOrd="0" destOrd="0" presId="urn:microsoft.com/office/officeart/2005/8/layout/vList6"/>
    <dgm:cxn modelId="{7DD4B6A2-BB04-4F88-B983-695D3B50537A}" srcId="{43A3C9B3-4CD4-476F-8C56-343D07FA821E}" destId="{757CFE5F-CA1B-418E-977E-BC6B2CF96C76}" srcOrd="0" destOrd="0" parTransId="{FAD0BA70-2DAE-4841-9984-B72610955E84}" sibTransId="{6007A27E-9671-47CA-B70E-BB9C07B1F8D3}"/>
    <dgm:cxn modelId="{0FE85E14-F6C4-4631-AB6A-53C729F26E9E}" type="presOf" srcId="{757CFE5F-CA1B-418E-977E-BC6B2CF96C76}" destId="{179A3A26-F2C5-452D-B94C-B688B7387ECF}" srcOrd="0" destOrd="0" presId="urn:microsoft.com/office/officeart/2005/8/layout/vList6"/>
    <dgm:cxn modelId="{C5EE1D4E-2C6E-48B0-904F-7488EABBF2C7}" type="presOf" srcId="{CB24AA7C-2C15-4A11-AE1C-99E644B1A582}" destId="{E55F93A7-34D9-4477-8216-5FB0064850C1}" srcOrd="0" destOrd="0" presId="urn:microsoft.com/office/officeart/2005/8/layout/vList6"/>
    <dgm:cxn modelId="{1834C85C-1CAE-46FB-BB10-BA7D0B855FD1}" type="presOf" srcId="{C6CF7C1F-89DF-4B3B-96B4-858028BFB45F}" destId="{179A3A26-F2C5-452D-B94C-B688B7387ECF}" srcOrd="0" destOrd="2" presId="urn:microsoft.com/office/officeart/2005/8/layout/vList6"/>
    <dgm:cxn modelId="{9F212D36-E9A1-4B08-A9AB-0EDB82C564FF}" srcId="{CB24AA7C-2C15-4A11-AE1C-99E644B1A582}" destId="{43A3C9B3-4CD4-476F-8C56-343D07FA821E}" srcOrd="0" destOrd="0" parTransId="{7D617870-5652-457E-86A5-3AD66D2A8252}" sibTransId="{6CC6770A-DE32-4B27-AA8B-0F0A06C6F501}"/>
    <dgm:cxn modelId="{549E42B3-32E1-4EC6-BC14-DD17C8FDE37B}" type="presOf" srcId="{DFAE540B-ED50-4C2A-A3C1-C87A8FF5D12D}" destId="{179A3A26-F2C5-452D-B94C-B688B7387ECF}" srcOrd="0" destOrd="1" presId="urn:microsoft.com/office/officeart/2005/8/layout/vList6"/>
    <dgm:cxn modelId="{4EB9DC32-B0F6-414D-B3EB-E66A05ED4200}" srcId="{43A3C9B3-4CD4-476F-8C56-343D07FA821E}" destId="{C6A9723C-3EA1-479E-AE45-2D4A853F8DCD}" srcOrd="3" destOrd="0" parTransId="{49F1DF10-2BF8-4986-A9B7-AB858D42FF44}" sibTransId="{BCF0EAB8-C490-4A4B-AD16-E3F5E61C4143}"/>
    <dgm:cxn modelId="{98887B78-AA70-4CC9-8FA3-0F8B29373A9A}" type="presOf" srcId="{E590CD86-AD77-4E24-A0F7-4DB9D815F0D3}" destId="{179A3A26-F2C5-452D-B94C-B688B7387ECF}" srcOrd="0" destOrd="4" presId="urn:microsoft.com/office/officeart/2005/8/layout/vList6"/>
    <dgm:cxn modelId="{49F60725-34A2-4438-8DC1-CD4833FE8795}" type="presParOf" srcId="{E55F93A7-34D9-4477-8216-5FB0064850C1}" destId="{5570C3BE-488A-4B41-9559-0F26925931DA}" srcOrd="0" destOrd="0" presId="urn:microsoft.com/office/officeart/2005/8/layout/vList6"/>
    <dgm:cxn modelId="{C77C8023-C27E-4AA9-9069-43C642934E4D}" type="presParOf" srcId="{5570C3BE-488A-4B41-9559-0F26925931DA}" destId="{BF3ED411-5242-4149-973B-D56C8E590B46}" srcOrd="0" destOrd="0" presId="urn:microsoft.com/office/officeart/2005/8/layout/vList6"/>
    <dgm:cxn modelId="{F6EDD7F0-FBED-46CF-8ACF-E6F2DB07D7E1}" type="presParOf" srcId="{5570C3BE-488A-4B41-9559-0F26925931DA}" destId="{179A3A26-F2C5-452D-B94C-B688B7387ECF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BA8235-48B9-416F-A9D7-A8D7E9F0D145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A788F3-0A1D-4CD6-B7CD-E7C0E97D798F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0" i="0" u="none" dirty="0" smtClean="0"/>
            <a:t>Особенности формирования бюджета на 2016 год</a:t>
          </a:r>
          <a:endParaRPr lang="ru-RU" dirty="0" smtClean="0"/>
        </a:p>
        <a:p>
          <a:endParaRPr lang="ru-RU" dirty="0"/>
        </a:p>
      </dgm:t>
    </dgm:pt>
    <dgm:pt modelId="{D899C143-4BB4-4FC1-B0C4-9D6795BAE9BA}" type="parTrans" cxnId="{F26107F3-D590-47A6-8EB2-D51B175476C5}">
      <dgm:prSet/>
      <dgm:spPr/>
      <dgm:t>
        <a:bodyPr/>
        <a:lstStyle/>
        <a:p>
          <a:endParaRPr lang="ru-RU"/>
        </a:p>
      </dgm:t>
    </dgm:pt>
    <dgm:pt modelId="{D0977167-3CFB-4749-ACE5-7DE856A47F50}" type="sibTrans" cxnId="{F26107F3-D590-47A6-8EB2-D51B175476C5}">
      <dgm:prSet/>
      <dgm:spPr/>
      <dgm:t>
        <a:bodyPr/>
        <a:lstStyle/>
        <a:p>
          <a:endParaRPr lang="ru-RU"/>
        </a:p>
      </dgm:t>
    </dgm:pt>
    <dgm:pt modelId="{CBCF852A-C5A3-4547-A66A-C291F02EA1F0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Федеральный закон от 30.09.2015 № 273-Фз «Об особенностях составления и утверждения проектов бюджетов бюджетной системы РФ на 2016 год»</a:t>
          </a:r>
          <a:endParaRPr lang="ru-RU" baseline="0" dirty="0">
            <a:solidFill>
              <a:srgbClr val="FF0000"/>
            </a:solidFill>
            <a:latin typeface="Times New Roman" pitchFamily="18" charset="0"/>
          </a:endParaRPr>
        </a:p>
      </dgm:t>
    </dgm:pt>
    <dgm:pt modelId="{8691E684-01E3-45ED-9CAE-2E2E7072B07E}" type="parTrans" cxnId="{7CAA2CF6-2E8F-49D2-AE9E-B20169ADA7F9}">
      <dgm:prSet/>
      <dgm:spPr/>
      <dgm:t>
        <a:bodyPr/>
        <a:lstStyle/>
        <a:p>
          <a:endParaRPr lang="ru-RU"/>
        </a:p>
      </dgm:t>
    </dgm:pt>
    <dgm:pt modelId="{89F9B1D4-BD6E-410F-92AC-3F3B3C1D1888}" type="sibTrans" cxnId="{7CAA2CF6-2E8F-49D2-AE9E-B20169ADA7F9}">
      <dgm:prSet/>
      <dgm:spPr/>
      <dgm:t>
        <a:bodyPr/>
        <a:lstStyle/>
        <a:p>
          <a:endParaRPr lang="ru-RU"/>
        </a:p>
      </dgm:t>
    </dgm:pt>
    <dgm:pt modelId="{46AB4EFE-B7D4-4093-AD13-A75687460C05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Областной закон от 20.10.2015 № 413-ЗС «Об особенностях регулирования бюджетных правоотношений в Ростовской области в 2015 и 2016 годах»</a:t>
          </a:r>
          <a:endParaRPr lang="ru-RU" baseline="0" dirty="0">
            <a:solidFill>
              <a:srgbClr val="FF0000"/>
            </a:solidFill>
            <a:latin typeface="Times New Roman" pitchFamily="18" charset="0"/>
          </a:endParaRPr>
        </a:p>
      </dgm:t>
    </dgm:pt>
    <dgm:pt modelId="{44582FCC-E0C4-4CEF-AB39-94A55C909D2D}" type="parTrans" cxnId="{9F4DF590-9F2D-42C1-ABAA-D02AC756B715}">
      <dgm:prSet/>
      <dgm:spPr/>
    </dgm:pt>
    <dgm:pt modelId="{6F57BD14-3C38-4BF8-91BD-0D229D5DE138}" type="sibTrans" cxnId="{9F4DF590-9F2D-42C1-ABAA-D02AC756B715}">
      <dgm:prSet/>
      <dgm:spPr/>
    </dgm:pt>
    <dgm:pt modelId="{C7A26616-1E15-4C34-A162-CC663EC9FCDA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Решение Собрания депутатов Сандатовского сельского поселения от 30.10.2015 № 139 «Об особенностях регулирования бюджетных правоотношений в Сандатовском сельском поселении в 2015 и 2016 годах»</a:t>
          </a:r>
          <a:endParaRPr lang="ru-RU" baseline="0" dirty="0">
            <a:solidFill>
              <a:srgbClr val="FF0000"/>
            </a:solidFill>
            <a:latin typeface="Times New Roman" pitchFamily="18" charset="0"/>
          </a:endParaRPr>
        </a:p>
      </dgm:t>
    </dgm:pt>
    <dgm:pt modelId="{9BD92DA8-7198-4895-BC3B-B1E09FC6B896}" type="parTrans" cxnId="{AD1F81CB-6551-4BEC-8063-E48583D7106E}">
      <dgm:prSet/>
      <dgm:spPr/>
    </dgm:pt>
    <dgm:pt modelId="{FD6818C0-0BEE-46F3-80E5-D85DFFAB0E48}" type="sibTrans" cxnId="{AD1F81CB-6551-4BEC-8063-E48583D7106E}">
      <dgm:prSet/>
      <dgm:spPr/>
    </dgm:pt>
    <dgm:pt modelId="{9A58773A-4492-43C9-BFFC-FA4BBCE5E670}" type="pres">
      <dgm:prSet presAssocID="{1FBA8235-48B9-416F-A9D7-A8D7E9F0D14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34B8483-8F40-4908-9C1A-08EDB78AD4FD}" type="pres">
      <dgm:prSet presAssocID="{1CA788F3-0A1D-4CD6-B7CD-E7C0E97D798F}" presName="linNode" presStyleCnt="0"/>
      <dgm:spPr/>
    </dgm:pt>
    <dgm:pt modelId="{7F149C2B-0924-45AB-AA13-945CC394FEFF}" type="pres">
      <dgm:prSet presAssocID="{1CA788F3-0A1D-4CD6-B7CD-E7C0E97D798F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43B66-CA58-480B-94ED-E18E8A9B4AD7}" type="pres">
      <dgm:prSet presAssocID="{1CA788F3-0A1D-4CD6-B7CD-E7C0E97D798F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4DF590-9F2D-42C1-ABAA-D02AC756B715}" srcId="{1CA788F3-0A1D-4CD6-B7CD-E7C0E97D798F}" destId="{46AB4EFE-B7D4-4093-AD13-A75687460C05}" srcOrd="1" destOrd="0" parTransId="{44582FCC-E0C4-4CEF-AB39-94A55C909D2D}" sibTransId="{6F57BD14-3C38-4BF8-91BD-0D229D5DE138}"/>
    <dgm:cxn modelId="{6739C466-A586-47F6-9412-DF98F543236F}" type="presOf" srcId="{CBCF852A-C5A3-4547-A66A-C291F02EA1F0}" destId="{80D43B66-CA58-480B-94ED-E18E8A9B4AD7}" srcOrd="0" destOrd="0" presId="urn:microsoft.com/office/officeart/2005/8/layout/vList6"/>
    <dgm:cxn modelId="{F1D4BE97-9811-471C-8898-CCF5A56BE16E}" type="presOf" srcId="{C7A26616-1E15-4C34-A162-CC663EC9FCDA}" destId="{80D43B66-CA58-480B-94ED-E18E8A9B4AD7}" srcOrd="0" destOrd="2" presId="urn:microsoft.com/office/officeart/2005/8/layout/vList6"/>
    <dgm:cxn modelId="{F26107F3-D590-47A6-8EB2-D51B175476C5}" srcId="{1FBA8235-48B9-416F-A9D7-A8D7E9F0D145}" destId="{1CA788F3-0A1D-4CD6-B7CD-E7C0E97D798F}" srcOrd="0" destOrd="0" parTransId="{D899C143-4BB4-4FC1-B0C4-9D6795BAE9BA}" sibTransId="{D0977167-3CFB-4749-ACE5-7DE856A47F50}"/>
    <dgm:cxn modelId="{A57BCDE5-43B1-4EDA-B4FF-12168B175B91}" type="presOf" srcId="{1FBA8235-48B9-416F-A9D7-A8D7E9F0D145}" destId="{9A58773A-4492-43C9-BFFC-FA4BBCE5E670}" srcOrd="0" destOrd="0" presId="urn:microsoft.com/office/officeart/2005/8/layout/vList6"/>
    <dgm:cxn modelId="{7CAA2CF6-2E8F-49D2-AE9E-B20169ADA7F9}" srcId="{1CA788F3-0A1D-4CD6-B7CD-E7C0E97D798F}" destId="{CBCF852A-C5A3-4547-A66A-C291F02EA1F0}" srcOrd="0" destOrd="0" parTransId="{8691E684-01E3-45ED-9CAE-2E2E7072B07E}" sibTransId="{89F9B1D4-BD6E-410F-92AC-3F3B3C1D1888}"/>
    <dgm:cxn modelId="{5723E4D0-7AA2-4414-9D5E-5A8461A9E047}" type="presOf" srcId="{46AB4EFE-B7D4-4093-AD13-A75687460C05}" destId="{80D43B66-CA58-480B-94ED-E18E8A9B4AD7}" srcOrd="0" destOrd="1" presId="urn:microsoft.com/office/officeart/2005/8/layout/vList6"/>
    <dgm:cxn modelId="{03706DA3-B815-4711-A70F-946660616535}" type="presOf" srcId="{1CA788F3-0A1D-4CD6-B7CD-E7C0E97D798F}" destId="{7F149C2B-0924-45AB-AA13-945CC394FEFF}" srcOrd="0" destOrd="0" presId="urn:microsoft.com/office/officeart/2005/8/layout/vList6"/>
    <dgm:cxn modelId="{AD1F81CB-6551-4BEC-8063-E48583D7106E}" srcId="{1CA788F3-0A1D-4CD6-B7CD-E7C0E97D798F}" destId="{C7A26616-1E15-4C34-A162-CC663EC9FCDA}" srcOrd="2" destOrd="0" parTransId="{9BD92DA8-7198-4895-BC3B-B1E09FC6B896}" sibTransId="{FD6818C0-0BEE-46F3-80E5-D85DFFAB0E48}"/>
    <dgm:cxn modelId="{5A8062A2-A05F-4B04-B5C1-10CFDCB58396}" type="presParOf" srcId="{9A58773A-4492-43C9-BFFC-FA4BBCE5E670}" destId="{D34B8483-8F40-4908-9C1A-08EDB78AD4FD}" srcOrd="0" destOrd="0" presId="urn:microsoft.com/office/officeart/2005/8/layout/vList6"/>
    <dgm:cxn modelId="{87E6636B-9139-4B77-B531-12D74A5199AD}" type="presParOf" srcId="{D34B8483-8F40-4908-9C1A-08EDB78AD4FD}" destId="{7F149C2B-0924-45AB-AA13-945CC394FEFF}" srcOrd="0" destOrd="0" presId="urn:microsoft.com/office/officeart/2005/8/layout/vList6"/>
    <dgm:cxn modelId="{A8C9701D-DBE9-4767-AF04-AB65C41FE283}" type="presParOf" srcId="{D34B8483-8F40-4908-9C1A-08EDB78AD4FD}" destId="{80D43B66-CA58-480B-94ED-E18E8A9B4AD7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54C6BB-1BF2-42E2-AB8E-8948ECB1043D}" type="doc">
      <dgm:prSet loTypeId="urn:microsoft.com/office/officeart/2005/8/layout/vList6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41EF9E-C92C-41A1-8F45-A1B32AB8447C}">
      <dgm:prSet phldrT="[Текст]"/>
      <dgm:spPr/>
      <dgm:t>
        <a:bodyPr/>
        <a:lstStyle/>
        <a:p>
          <a:r>
            <a:rPr lang="ru-RU" dirty="0" smtClean="0"/>
            <a:t>Основные параметры бюджета Сандатовского сельского поселения Сальского района на 2016 год</a:t>
          </a:r>
          <a:endParaRPr lang="ru-RU" dirty="0"/>
        </a:p>
      </dgm:t>
    </dgm:pt>
    <dgm:pt modelId="{9CAEBD4B-A71D-44E5-95D8-27701084980A}" type="parTrans" cxnId="{2B9C8EA2-8DA7-4E31-8F7E-5758B8778A31}">
      <dgm:prSet/>
      <dgm:spPr/>
      <dgm:t>
        <a:bodyPr/>
        <a:lstStyle/>
        <a:p>
          <a:endParaRPr lang="ru-RU"/>
        </a:p>
      </dgm:t>
    </dgm:pt>
    <dgm:pt modelId="{5F9030F6-89D9-4E64-83B9-4D3C739C3FD5}" type="sibTrans" cxnId="{2B9C8EA2-8DA7-4E31-8F7E-5758B8778A31}">
      <dgm:prSet/>
      <dgm:spPr/>
      <dgm:t>
        <a:bodyPr/>
        <a:lstStyle/>
        <a:p>
          <a:endParaRPr lang="ru-RU"/>
        </a:p>
      </dgm:t>
    </dgm:pt>
    <dgm:pt modelId="{E7CD586B-6951-43C3-97AD-F95DBDF0B3C3}">
      <dgm:prSet phldrT="[Текст]"/>
      <dgm:spPr/>
      <dgm:t>
        <a:bodyPr/>
        <a:lstStyle/>
        <a:p>
          <a:r>
            <a:rPr lang="ru-RU" b="1" i="0" u="none" dirty="0" smtClean="0"/>
            <a:t>ДОХОДЫ БЮДЖЕТА 22 204,2 тыс.рублей</a:t>
          </a:r>
          <a:endParaRPr lang="ru-RU" b="1" baseline="0" dirty="0">
            <a:latin typeface="Times New Roman" pitchFamily="18" charset="0"/>
          </a:endParaRPr>
        </a:p>
      </dgm:t>
    </dgm:pt>
    <dgm:pt modelId="{ABFCFB96-678F-4F35-B99D-2A58CE9F687E}" type="parTrans" cxnId="{4E3235E3-F83F-40A7-B316-C7D7FC37FFA5}">
      <dgm:prSet/>
      <dgm:spPr/>
      <dgm:t>
        <a:bodyPr/>
        <a:lstStyle/>
        <a:p>
          <a:endParaRPr lang="ru-RU"/>
        </a:p>
      </dgm:t>
    </dgm:pt>
    <dgm:pt modelId="{CC89D492-A015-4F85-BB39-BCD2E63FD947}" type="sibTrans" cxnId="{4E3235E3-F83F-40A7-B316-C7D7FC37FFA5}">
      <dgm:prSet/>
      <dgm:spPr/>
      <dgm:t>
        <a:bodyPr/>
        <a:lstStyle/>
        <a:p>
          <a:endParaRPr lang="ru-RU"/>
        </a:p>
      </dgm:t>
    </dgm:pt>
    <dgm:pt modelId="{40BD1D36-DD18-414F-ACFE-657B34728495}">
      <dgm:prSet/>
      <dgm:spPr/>
      <dgm:t>
        <a:bodyPr/>
        <a:lstStyle/>
        <a:p>
          <a:r>
            <a:rPr lang="ru-RU" b="0" i="0" u="none" dirty="0" smtClean="0"/>
            <a:t>Налоговые и неналоговые доходы 12 649,2 тыс. рублей</a:t>
          </a:r>
          <a:endParaRPr lang="ru-RU" b="0" dirty="0"/>
        </a:p>
      </dgm:t>
    </dgm:pt>
    <dgm:pt modelId="{89DC2EC8-5D9A-4E46-B2B0-1DC1F3C50948}" type="parTrans" cxnId="{B1D39B3F-0763-48F5-A5F2-5526ECEE550E}">
      <dgm:prSet/>
      <dgm:spPr/>
      <dgm:t>
        <a:bodyPr/>
        <a:lstStyle/>
        <a:p>
          <a:endParaRPr lang="ru-RU"/>
        </a:p>
      </dgm:t>
    </dgm:pt>
    <dgm:pt modelId="{D49FFECA-CCFF-4ED7-A0CA-F21CF65C1370}" type="sibTrans" cxnId="{B1D39B3F-0763-48F5-A5F2-5526ECEE550E}">
      <dgm:prSet/>
      <dgm:spPr/>
      <dgm:t>
        <a:bodyPr/>
        <a:lstStyle/>
        <a:p>
          <a:endParaRPr lang="ru-RU"/>
        </a:p>
      </dgm:t>
    </dgm:pt>
    <dgm:pt modelId="{3215A21B-D2D1-458D-878D-0F8DBC1E95D7}">
      <dgm:prSet/>
      <dgm:spPr/>
      <dgm:t>
        <a:bodyPr/>
        <a:lstStyle/>
        <a:p>
          <a:r>
            <a:rPr lang="ru-RU" b="0" i="0" u="none" dirty="0" smtClean="0"/>
            <a:t>Финансовая помощь из областного бюджета 9 555,0 тыс. рублей</a:t>
          </a:r>
          <a:endParaRPr lang="ru-RU" b="0" dirty="0"/>
        </a:p>
      </dgm:t>
    </dgm:pt>
    <dgm:pt modelId="{EF137887-CC19-4071-8496-5F454957218C}" type="parTrans" cxnId="{E99B9757-5EAB-4096-AF14-536CC11AB43B}">
      <dgm:prSet/>
      <dgm:spPr/>
      <dgm:t>
        <a:bodyPr/>
        <a:lstStyle/>
        <a:p>
          <a:endParaRPr lang="ru-RU"/>
        </a:p>
      </dgm:t>
    </dgm:pt>
    <dgm:pt modelId="{C2915844-61E2-4281-BA38-F047DCFDF806}" type="sibTrans" cxnId="{E99B9757-5EAB-4096-AF14-536CC11AB43B}">
      <dgm:prSet/>
      <dgm:spPr/>
      <dgm:t>
        <a:bodyPr/>
        <a:lstStyle/>
        <a:p>
          <a:endParaRPr lang="ru-RU"/>
        </a:p>
      </dgm:t>
    </dgm:pt>
    <dgm:pt modelId="{682D7E38-2A09-44A0-A288-A5139F856DC7}">
      <dgm:prSet/>
      <dgm:spPr/>
      <dgm:t>
        <a:bodyPr/>
        <a:lstStyle/>
        <a:p>
          <a:r>
            <a:rPr lang="ru-RU" b="1" i="0" u="none" dirty="0" smtClean="0"/>
            <a:t>РАСХОДЫ БЮДЖЕТА 22 204,2 тыс.рублей</a:t>
          </a:r>
          <a:endParaRPr lang="ru-RU" b="1" dirty="0"/>
        </a:p>
      </dgm:t>
    </dgm:pt>
    <dgm:pt modelId="{1BEDFDC4-5653-4D33-9F5A-13CCEC989B43}" type="parTrans" cxnId="{3F4139CF-0417-4615-BDBC-C120F8AD5D50}">
      <dgm:prSet/>
      <dgm:spPr/>
      <dgm:t>
        <a:bodyPr/>
        <a:lstStyle/>
        <a:p>
          <a:endParaRPr lang="ru-RU"/>
        </a:p>
      </dgm:t>
    </dgm:pt>
    <dgm:pt modelId="{468AF1AE-5CFB-442E-99DF-322336049A26}" type="sibTrans" cxnId="{3F4139CF-0417-4615-BDBC-C120F8AD5D50}">
      <dgm:prSet/>
      <dgm:spPr/>
      <dgm:t>
        <a:bodyPr/>
        <a:lstStyle/>
        <a:p>
          <a:endParaRPr lang="ru-RU"/>
        </a:p>
      </dgm:t>
    </dgm:pt>
    <dgm:pt modelId="{D7CE790B-BDC7-432B-AE6A-B4470A0441D4}">
      <dgm:prSet/>
      <dgm:spPr/>
      <dgm:t>
        <a:bodyPr/>
        <a:lstStyle/>
        <a:p>
          <a:r>
            <a:rPr lang="ru-RU" dirty="0" smtClean="0"/>
            <a:t>Дорожный фонд-2083,7 тыс. рублей</a:t>
          </a:r>
          <a:endParaRPr lang="ru-RU" dirty="0"/>
        </a:p>
      </dgm:t>
    </dgm:pt>
    <dgm:pt modelId="{9D434603-3744-4EF8-AB69-13086FC0DCF7}" type="parTrans" cxnId="{9DE2ACE9-4E51-4FA7-AF42-6EB3E0CE612A}">
      <dgm:prSet/>
      <dgm:spPr/>
      <dgm:t>
        <a:bodyPr/>
        <a:lstStyle/>
        <a:p>
          <a:endParaRPr lang="ru-RU"/>
        </a:p>
      </dgm:t>
    </dgm:pt>
    <dgm:pt modelId="{2CA246C1-F49A-40F6-AB01-3081A80536AA}" type="sibTrans" cxnId="{9DE2ACE9-4E51-4FA7-AF42-6EB3E0CE612A}">
      <dgm:prSet/>
      <dgm:spPr/>
      <dgm:t>
        <a:bodyPr/>
        <a:lstStyle/>
        <a:p>
          <a:endParaRPr lang="ru-RU"/>
        </a:p>
      </dgm:t>
    </dgm:pt>
    <dgm:pt modelId="{D4915028-0051-44AC-B91A-D263FC256880}">
      <dgm:prSet/>
      <dgm:spPr/>
      <dgm:t>
        <a:bodyPr/>
        <a:lstStyle/>
        <a:p>
          <a:r>
            <a:rPr lang="ru-RU" dirty="0" smtClean="0"/>
            <a:t>ЖКХ-2078,5 тыс.рублей</a:t>
          </a:r>
          <a:endParaRPr lang="ru-RU" dirty="0"/>
        </a:p>
      </dgm:t>
    </dgm:pt>
    <dgm:pt modelId="{DC4ACF1B-7531-4AC7-956B-BDF7DFA90CB0}" type="parTrans" cxnId="{A15A4680-6379-426D-BF3B-C63C860AAD7A}">
      <dgm:prSet/>
      <dgm:spPr/>
      <dgm:t>
        <a:bodyPr/>
        <a:lstStyle/>
        <a:p>
          <a:endParaRPr lang="ru-RU"/>
        </a:p>
      </dgm:t>
    </dgm:pt>
    <dgm:pt modelId="{D6B5C9F4-E1B3-43E2-88A9-F0E4937EDB00}" type="sibTrans" cxnId="{A15A4680-6379-426D-BF3B-C63C860AAD7A}">
      <dgm:prSet/>
      <dgm:spPr/>
      <dgm:t>
        <a:bodyPr/>
        <a:lstStyle/>
        <a:p>
          <a:endParaRPr lang="ru-RU"/>
        </a:p>
      </dgm:t>
    </dgm:pt>
    <dgm:pt modelId="{1DFBE2B3-0690-40CA-948F-D901BE2A784C}">
      <dgm:prSet/>
      <dgm:spPr/>
      <dgm:t>
        <a:bodyPr/>
        <a:lstStyle/>
        <a:p>
          <a:r>
            <a:rPr lang="ru-RU" dirty="0" smtClean="0"/>
            <a:t>Культура-12984,6 тыс. рублей</a:t>
          </a:r>
          <a:endParaRPr lang="ru-RU" dirty="0"/>
        </a:p>
      </dgm:t>
    </dgm:pt>
    <dgm:pt modelId="{1E188F9D-0142-4D44-98C8-BFD783EF0FB4}" type="parTrans" cxnId="{BF46876C-B510-4503-AF95-DB9D457A8E79}">
      <dgm:prSet/>
      <dgm:spPr/>
      <dgm:t>
        <a:bodyPr/>
        <a:lstStyle/>
        <a:p>
          <a:endParaRPr lang="ru-RU"/>
        </a:p>
      </dgm:t>
    </dgm:pt>
    <dgm:pt modelId="{9D84215E-1A93-4076-BD07-96B11A6FFA6F}" type="sibTrans" cxnId="{BF46876C-B510-4503-AF95-DB9D457A8E79}">
      <dgm:prSet/>
      <dgm:spPr/>
      <dgm:t>
        <a:bodyPr/>
        <a:lstStyle/>
        <a:p>
          <a:endParaRPr lang="ru-RU"/>
        </a:p>
      </dgm:t>
    </dgm:pt>
    <dgm:pt modelId="{827128C9-C081-4654-8E23-4D7E43CD457B}">
      <dgm:prSet phldrT="[Текст]"/>
      <dgm:spPr/>
      <dgm:t>
        <a:bodyPr/>
        <a:lstStyle/>
        <a:p>
          <a:r>
            <a:rPr lang="ru-RU" b="0" baseline="0" dirty="0" smtClean="0">
              <a:latin typeface="Times New Roman" pitchFamily="18" charset="0"/>
            </a:rPr>
            <a:t>в том числе:</a:t>
          </a:r>
          <a:endParaRPr lang="ru-RU" b="0" baseline="0" dirty="0">
            <a:latin typeface="Times New Roman" pitchFamily="18" charset="0"/>
          </a:endParaRPr>
        </a:p>
      </dgm:t>
    </dgm:pt>
    <dgm:pt modelId="{699BED7A-888B-4F42-A399-8838A6BDFB8F}" type="parTrans" cxnId="{8491521E-03F7-421E-8ADD-F7EBD6E3D04A}">
      <dgm:prSet/>
      <dgm:spPr/>
      <dgm:t>
        <a:bodyPr/>
        <a:lstStyle/>
        <a:p>
          <a:endParaRPr lang="ru-RU"/>
        </a:p>
      </dgm:t>
    </dgm:pt>
    <dgm:pt modelId="{238802D8-40EC-4185-8304-3F142F648BE5}" type="sibTrans" cxnId="{8491521E-03F7-421E-8ADD-F7EBD6E3D04A}">
      <dgm:prSet/>
      <dgm:spPr/>
      <dgm:t>
        <a:bodyPr/>
        <a:lstStyle/>
        <a:p>
          <a:endParaRPr lang="ru-RU"/>
        </a:p>
      </dgm:t>
    </dgm:pt>
    <dgm:pt modelId="{EFED60A0-2D76-4E77-AC44-998A2AF2BA02}">
      <dgm:prSet/>
      <dgm:spPr/>
      <dgm:t>
        <a:bodyPr/>
        <a:lstStyle/>
        <a:p>
          <a:r>
            <a:rPr lang="ru-RU" b="0" baseline="0" dirty="0" smtClean="0">
              <a:latin typeface="Times New Roman" pitchFamily="18" charset="0"/>
            </a:rPr>
            <a:t>в том числе:</a:t>
          </a:r>
          <a:endParaRPr lang="ru-RU" b="0" dirty="0"/>
        </a:p>
      </dgm:t>
    </dgm:pt>
    <dgm:pt modelId="{404870C5-5606-4F32-8FFD-C39769549391}" type="parTrans" cxnId="{96767C34-E36F-466D-851C-97EE81944E9D}">
      <dgm:prSet/>
      <dgm:spPr/>
      <dgm:t>
        <a:bodyPr/>
        <a:lstStyle/>
        <a:p>
          <a:endParaRPr lang="ru-RU"/>
        </a:p>
      </dgm:t>
    </dgm:pt>
    <dgm:pt modelId="{AA93EAAE-070C-449E-8B31-5CC1B00E6C7A}" type="sibTrans" cxnId="{96767C34-E36F-466D-851C-97EE81944E9D}">
      <dgm:prSet/>
      <dgm:spPr/>
      <dgm:t>
        <a:bodyPr/>
        <a:lstStyle/>
        <a:p>
          <a:endParaRPr lang="ru-RU"/>
        </a:p>
      </dgm:t>
    </dgm:pt>
    <dgm:pt modelId="{06FB8B4D-E31B-46D1-B0DC-55A41188305B}" type="pres">
      <dgm:prSet presAssocID="{FC54C6BB-1BF2-42E2-AB8E-8948ECB1043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42F37B-FF23-4AF0-86F0-F765809874CA}" type="pres">
      <dgm:prSet presAssocID="{9F41EF9E-C92C-41A1-8F45-A1B32AB8447C}" presName="linNode" presStyleCnt="0"/>
      <dgm:spPr/>
      <dgm:t>
        <a:bodyPr/>
        <a:lstStyle/>
        <a:p>
          <a:endParaRPr lang="ru-RU"/>
        </a:p>
      </dgm:t>
    </dgm:pt>
    <dgm:pt modelId="{ABFFA073-34C4-4E7B-9BE4-673D64725C6D}" type="pres">
      <dgm:prSet presAssocID="{9F41EF9E-C92C-41A1-8F45-A1B32AB8447C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06BE2-4EB8-4433-9863-7100DBCDB7FC}" type="pres">
      <dgm:prSet presAssocID="{9F41EF9E-C92C-41A1-8F45-A1B32AB8447C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9C8EA2-8DA7-4E31-8F7E-5758B8778A31}" srcId="{FC54C6BB-1BF2-42E2-AB8E-8948ECB1043D}" destId="{9F41EF9E-C92C-41A1-8F45-A1B32AB8447C}" srcOrd="0" destOrd="0" parTransId="{9CAEBD4B-A71D-44E5-95D8-27701084980A}" sibTransId="{5F9030F6-89D9-4E64-83B9-4D3C739C3FD5}"/>
    <dgm:cxn modelId="{975F1F3D-2362-4765-87F0-E1C48979DFC6}" type="presOf" srcId="{682D7E38-2A09-44A0-A288-A5139F856DC7}" destId="{C6306BE2-4EB8-4433-9863-7100DBCDB7FC}" srcOrd="0" destOrd="4" presId="urn:microsoft.com/office/officeart/2005/8/layout/vList6"/>
    <dgm:cxn modelId="{B1D39B3F-0763-48F5-A5F2-5526ECEE550E}" srcId="{9F41EF9E-C92C-41A1-8F45-A1B32AB8447C}" destId="{40BD1D36-DD18-414F-ACFE-657B34728495}" srcOrd="2" destOrd="0" parTransId="{89DC2EC8-5D9A-4E46-B2B0-1DC1F3C50948}" sibTransId="{D49FFECA-CCFF-4ED7-A0CA-F21CF65C1370}"/>
    <dgm:cxn modelId="{9DE2ACE9-4E51-4FA7-AF42-6EB3E0CE612A}" srcId="{9F41EF9E-C92C-41A1-8F45-A1B32AB8447C}" destId="{D7CE790B-BDC7-432B-AE6A-B4470A0441D4}" srcOrd="6" destOrd="0" parTransId="{9D434603-3744-4EF8-AB69-13086FC0DCF7}" sibTransId="{2CA246C1-F49A-40F6-AB01-3081A80536AA}"/>
    <dgm:cxn modelId="{E50B54BF-8FEF-4958-8851-EACA4E916D8E}" type="presOf" srcId="{9F41EF9E-C92C-41A1-8F45-A1B32AB8447C}" destId="{ABFFA073-34C4-4E7B-9BE4-673D64725C6D}" srcOrd="0" destOrd="0" presId="urn:microsoft.com/office/officeart/2005/8/layout/vList6"/>
    <dgm:cxn modelId="{7B9280EB-76BF-4231-9FB9-1825CEB1B43E}" type="presOf" srcId="{1DFBE2B3-0690-40CA-948F-D901BE2A784C}" destId="{C6306BE2-4EB8-4433-9863-7100DBCDB7FC}" srcOrd="0" destOrd="8" presId="urn:microsoft.com/office/officeart/2005/8/layout/vList6"/>
    <dgm:cxn modelId="{D6F02EC2-B376-444A-ABE1-2EB449F3311A}" type="presOf" srcId="{E7CD586B-6951-43C3-97AD-F95DBDF0B3C3}" destId="{C6306BE2-4EB8-4433-9863-7100DBCDB7FC}" srcOrd="0" destOrd="0" presId="urn:microsoft.com/office/officeart/2005/8/layout/vList6"/>
    <dgm:cxn modelId="{393E33F7-EFBC-42CD-9EAA-BE36E7887B43}" type="presOf" srcId="{FC54C6BB-1BF2-42E2-AB8E-8948ECB1043D}" destId="{06FB8B4D-E31B-46D1-B0DC-55A41188305B}" srcOrd="0" destOrd="0" presId="urn:microsoft.com/office/officeart/2005/8/layout/vList6"/>
    <dgm:cxn modelId="{BAFE6949-D9DF-49A2-900B-85D557EC3BD6}" type="presOf" srcId="{40BD1D36-DD18-414F-ACFE-657B34728495}" destId="{C6306BE2-4EB8-4433-9863-7100DBCDB7FC}" srcOrd="0" destOrd="2" presId="urn:microsoft.com/office/officeart/2005/8/layout/vList6"/>
    <dgm:cxn modelId="{71DF829B-97F9-4FAC-92A3-EBB7AA36CC60}" type="presOf" srcId="{EFED60A0-2D76-4E77-AC44-998A2AF2BA02}" destId="{C6306BE2-4EB8-4433-9863-7100DBCDB7FC}" srcOrd="0" destOrd="5" presId="urn:microsoft.com/office/officeart/2005/8/layout/vList6"/>
    <dgm:cxn modelId="{E99B9757-5EAB-4096-AF14-536CC11AB43B}" srcId="{9F41EF9E-C92C-41A1-8F45-A1B32AB8447C}" destId="{3215A21B-D2D1-458D-878D-0F8DBC1E95D7}" srcOrd="3" destOrd="0" parTransId="{EF137887-CC19-4071-8496-5F454957218C}" sibTransId="{C2915844-61E2-4281-BA38-F047DCFDF806}"/>
    <dgm:cxn modelId="{E47271C8-9EED-4807-BB95-48C7A1232C42}" type="presOf" srcId="{3215A21B-D2D1-458D-878D-0F8DBC1E95D7}" destId="{C6306BE2-4EB8-4433-9863-7100DBCDB7FC}" srcOrd="0" destOrd="3" presId="urn:microsoft.com/office/officeart/2005/8/layout/vList6"/>
    <dgm:cxn modelId="{96767C34-E36F-466D-851C-97EE81944E9D}" srcId="{9F41EF9E-C92C-41A1-8F45-A1B32AB8447C}" destId="{EFED60A0-2D76-4E77-AC44-998A2AF2BA02}" srcOrd="5" destOrd="0" parTransId="{404870C5-5606-4F32-8FFD-C39769549391}" sibTransId="{AA93EAAE-070C-449E-8B31-5CC1B00E6C7A}"/>
    <dgm:cxn modelId="{8491521E-03F7-421E-8ADD-F7EBD6E3D04A}" srcId="{9F41EF9E-C92C-41A1-8F45-A1B32AB8447C}" destId="{827128C9-C081-4654-8E23-4D7E43CD457B}" srcOrd="1" destOrd="0" parTransId="{699BED7A-888B-4F42-A399-8838A6BDFB8F}" sibTransId="{238802D8-40EC-4185-8304-3F142F648BE5}"/>
    <dgm:cxn modelId="{819F6896-C63A-44D2-964D-49FB6D9A1DB0}" type="presOf" srcId="{D7CE790B-BDC7-432B-AE6A-B4470A0441D4}" destId="{C6306BE2-4EB8-4433-9863-7100DBCDB7FC}" srcOrd="0" destOrd="6" presId="urn:microsoft.com/office/officeart/2005/8/layout/vList6"/>
    <dgm:cxn modelId="{3F4139CF-0417-4615-BDBC-C120F8AD5D50}" srcId="{9F41EF9E-C92C-41A1-8F45-A1B32AB8447C}" destId="{682D7E38-2A09-44A0-A288-A5139F856DC7}" srcOrd="4" destOrd="0" parTransId="{1BEDFDC4-5653-4D33-9F5A-13CCEC989B43}" sibTransId="{468AF1AE-5CFB-442E-99DF-322336049A26}"/>
    <dgm:cxn modelId="{270F0AB6-6AAA-4A50-A83C-39ECF26F2387}" type="presOf" srcId="{827128C9-C081-4654-8E23-4D7E43CD457B}" destId="{C6306BE2-4EB8-4433-9863-7100DBCDB7FC}" srcOrd="0" destOrd="1" presId="urn:microsoft.com/office/officeart/2005/8/layout/vList6"/>
    <dgm:cxn modelId="{4E3235E3-F83F-40A7-B316-C7D7FC37FFA5}" srcId="{9F41EF9E-C92C-41A1-8F45-A1B32AB8447C}" destId="{E7CD586B-6951-43C3-97AD-F95DBDF0B3C3}" srcOrd="0" destOrd="0" parTransId="{ABFCFB96-678F-4F35-B99D-2A58CE9F687E}" sibTransId="{CC89D492-A015-4F85-BB39-BCD2E63FD947}"/>
    <dgm:cxn modelId="{BF46876C-B510-4503-AF95-DB9D457A8E79}" srcId="{9F41EF9E-C92C-41A1-8F45-A1B32AB8447C}" destId="{1DFBE2B3-0690-40CA-948F-D901BE2A784C}" srcOrd="8" destOrd="0" parTransId="{1E188F9D-0142-4D44-98C8-BFD783EF0FB4}" sibTransId="{9D84215E-1A93-4076-BD07-96B11A6FFA6F}"/>
    <dgm:cxn modelId="{234D5C55-4DD0-4023-AE68-A150E2999FA0}" type="presOf" srcId="{D4915028-0051-44AC-B91A-D263FC256880}" destId="{C6306BE2-4EB8-4433-9863-7100DBCDB7FC}" srcOrd="0" destOrd="7" presId="urn:microsoft.com/office/officeart/2005/8/layout/vList6"/>
    <dgm:cxn modelId="{A15A4680-6379-426D-BF3B-C63C860AAD7A}" srcId="{9F41EF9E-C92C-41A1-8F45-A1B32AB8447C}" destId="{D4915028-0051-44AC-B91A-D263FC256880}" srcOrd="7" destOrd="0" parTransId="{DC4ACF1B-7531-4AC7-956B-BDF7DFA90CB0}" sibTransId="{D6B5C9F4-E1B3-43E2-88A9-F0E4937EDB00}"/>
    <dgm:cxn modelId="{65CDBB6C-1F0C-479F-A543-3EA496EEEEA9}" type="presParOf" srcId="{06FB8B4D-E31B-46D1-B0DC-55A41188305B}" destId="{9842F37B-FF23-4AF0-86F0-F765809874CA}" srcOrd="0" destOrd="0" presId="urn:microsoft.com/office/officeart/2005/8/layout/vList6"/>
    <dgm:cxn modelId="{42AA9B7A-FBC0-465D-9769-85E35F5AB127}" type="presParOf" srcId="{9842F37B-FF23-4AF0-86F0-F765809874CA}" destId="{ABFFA073-34C4-4E7B-9BE4-673D64725C6D}" srcOrd="0" destOrd="0" presId="urn:microsoft.com/office/officeart/2005/8/layout/vList6"/>
    <dgm:cxn modelId="{D0208827-BDEB-47E6-B3E8-184C112D7963}" type="presParOf" srcId="{9842F37B-FF23-4AF0-86F0-F765809874CA}" destId="{C6306BE2-4EB8-4433-9863-7100DBCDB7FC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714D-B741-463F-AA27-2A0C488FDF12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E714D-B741-463F-AA27-2A0C488FDF12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ACC5D-FF79-4311-8352-AE2EFF33A4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928825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</a:rPr>
              <a:t>Администрация Сандатовского сельского поселения</a:t>
            </a:r>
            <a:endParaRPr lang="ru-RU" sz="4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500306"/>
            <a:ext cx="6643734" cy="3138494"/>
          </a:xfrm>
        </p:spPr>
        <p:txBody>
          <a:bodyPr>
            <a:normAutofit fontScale="85000" lnSpcReduction="10000"/>
          </a:bodyPr>
          <a:lstStyle/>
          <a:p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/>
                </a:solidFill>
              </a:rPr>
              <a:t>Проект бюджета </a:t>
            </a:r>
            <a:r>
              <a:rPr lang="ru-RU" sz="2400" b="1" dirty="0" smtClean="0">
                <a:solidFill>
                  <a:schemeClr val="tx2"/>
                </a:solidFill>
              </a:rPr>
              <a:t>Сандатовского сельского поселения Сальского </a:t>
            </a:r>
            <a:r>
              <a:rPr lang="ru-RU" sz="2400" b="1" dirty="0" smtClean="0">
                <a:solidFill>
                  <a:schemeClr val="tx2"/>
                </a:solidFill>
              </a:rPr>
              <a:t>района на 2016 </a:t>
            </a:r>
            <a:r>
              <a:rPr lang="ru-RU" sz="2400" b="1" dirty="0" smtClean="0">
                <a:solidFill>
                  <a:schemeClr val="tx2"/>
                </a:solidFill>
              </a:rPr>
              <a:t>год</a:t>
            </a:r>
          </a:p>
          <a:p>
            <a:endParaRPr lang="ru-RU" sz="2400" b="1" dirty="0" smtClean="0">
              <a:solidFill>
                <a:schemeClr val="tx2"/>
              </a:solidFill>
            </a:endParaRPr>
          </a:p>
          <a:p>
            <a:r>
              <a:rPr lang="ru-RU" sz="2000" dirty="0" smtClean="0">
                <a:solidFill>
                  <a:schemeClr val="tx2"/>
                </a:solidFill>
              </a:rPr>
              <a:t>(материалы подготовлены с учетом приказа Минфина России от</a:t>
            </a:r>
          </a:p>
          <a:p>
            <a:pPr lvl="0"/>
            <a:r>
              <a:rPr lang="ru-RU" sz="2000" dirty="0" smtClean="0">
                <a:solidFill>
                  <a:schemeClr val="tx2"/>
                </a:solidFill>
              </a:rPr>
              <a:t>№ 145Н «Об утверждении методических рекомендаций по представлению субъектов Российской Федерации и местных бюджетов и отчетов об их исполнению в доступной для граждан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>форме»)</a:t>
            </a:r>
          </a:p>
          <a:p>
            <a:r>
              <a:rPr lang="ru-RU" sz="2000" dirty="0" smtClean="0">
                <a:solidFill>
                  <a:schemeClr val="tx2"/>
                </a:solidFill>
              </a:rPr>
              <a:t/>
            </a:r>
            <a:br>
              <a:rPr lang="ru-RU" sz="2000" dirty="0" smtClean="0">
                <a:solidFill>
                  <a:schemeClr val="tx2"/>
                </a:solidFill>
              </a:rPr>
            </a:br>
            <a:endParaRPr lang="ru-RU" sz="20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72560" cy="71438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</a:rPr>
              <a:t>Структура расходов бюджета Сандатовского сельского поселения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 в </a:t>
            </a:r>
            <a:r>
              <a:rPr lang="ru-RU" sz="2000" dirty="0" smtClean="0">
                <a:latin typeface="Times New Roman" pitchFamily="18" charset="0"/>
              </a:rPr>
              <a:t>2016 </a:t>
            </a:r>
            <a:r>
              <a:rPr lang="ru-RU" sz="2000" dirty="0" smtClean="0">
                <a:latin typeface="Times New Roman" pitchFamily="18" charset="0"/>
              </a:rPr>
              <a:t>году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Times New Roman" pitchFamily="18" charset="0"/>
              </a:rPr>
              <a:t>Дефицит бюджета </a:t>
            </a:r>
            <a:r>
              <a:rPr lang="ru-RU" sz="3000" dirty="0" smtClean="0">
                <a:latin typeface="Times New Roman" pitchFamily="18" charset="0"/>
              </a:rPr>
              <a:t>Сандатовского сельского поселения </a:t>
            </a:r>
            <a:r>
              <a:rPr lang="ru-RU" sz="3000" dirty="0" smtClean="0">
                <a:latin typeface="Times New Roman" pitchFamily="18" charset="0"/>
              </a:rPr>
              <a:t>и источники его покрытия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Сандатовского сельского поселения Сальского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района в 2016 году составит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1264,9 тыс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рублей, из них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1264,9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нецелевые остатки денежных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сложившиеся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01.01.2016г.</a:t>
            </a:r>
            <a:endParaRPr lang="ru-RU" sz="3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41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19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5340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>
                <a:latin typeface="Times New Roman" pitchFamily="18" charset="0"/>
              </a:rPr>
              <a:t>Собственные доходы бюджета </a:t>
            </a:r>
            <a:r>
              <a:rPr lang="ru-RU" sz="3000" dirty="0">
                <a:latin typeface="Times New Roman" pitchFamily="18" charset="0"/>
              </a:rPr>
              <a:t>С</a:t>
            </a:r>
            <a:r>
              <a:rPr lang="ru-RU" sz="3000" dirty="0" smtClean="0">
                <a:latin typeface="Times New Roman" pitchFamily="18" charset="0"/>
              </a:rPr>
              <a:t>андатовского сельского поселения</a:t>
            </a:r>
            <a:endParaRPr lang="ru-RU" sz="3000" dirty="0"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Times New Roman" pitchFamily="18" charset="0"/>
              </a:rPr>
              <a:t>Структура налоговых и неналоговых доходов </a:t>
            </a:r>
            <a:r>
              <a:rPr lang="ru-RU" sz="3000" dirty="0" smtClean="0">
                <a:latin typeface="Times New Roman" pitchFamily="18" charset="0"/>
              </a:rPr>
              <a:t>бюджета Сандатовского сельского поселения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Times New Roman" pitchFamily="18" charset="0"/>
              </a:rPr>
              <a:t>Безвозмездные поступления из бюджетов других уровней бюджетной системы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7200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669364"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Bef>
                          <a:spcPts val="4800"/>
                        </a:spcBef>
                        <a:spcAft>
                          <a:spcPts val="600"/>
                        </a:spcAft>
                      </a:pPr>
                      <a:r>
                        <a:rPr lang="ru-RU" sz="2050" dirty="0" smtClean="0"/>
                        <a:t>Межбюджетные трансферты из областного бюджета</a:t>
                      </a:r>
                      <a:endParaRPr lang="ru-RU" sz="2050" dirty="0">
                        <a:latin typeface="Constantia"/>
                        <a:ea typeface="Constantia"/>
                        <a:cs typeface="Constant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dirty="0" smtClean="0"/>
                        <a:t>2015 год (первоначальный бюджет)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u="none" strike="noStrike" kern="1200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82600" algn="ctr">
                        <a:lnSpc>
                          <a:spcPts val="24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ru-RU" sz="2050" dirty="0" smtClean="0"/>
                        <a:t>Темп роста к 2015 году %</a:t>
                      </a:r>
                      <a:endParaRPr lang="ru-RU" sz="2050" dirty="0">
                        <a:latin typeface="Constantia"/>
                        <a:ea typeface="Constantia"/>
                        <a:cs typeface="Constantia"/>
                      </a:endParaRPr>
                    </a:p>
                  </a:txBody>
                  <a:tcPr marL="0" marR="0" marT="0" marB="0"/>
                </a:tc>
              </a:tr>
              <a:tr h="1224700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Дотации на выравнивание бюджетной обеспеченности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2737,5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1171,2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42,8</a:t>
                      </a:r>
                      <a:endParaRPr lang="ru-RU" dirty="0"/>
                    </a:p>
                  </a:txBody>
                  <a:tcPr/>
                </a:tc>
              </a:tr>
              <a:tr h="635865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111,8</a:t>
                      </a:r>
                      <a:endParaRPr lang="ru-RU" dirty="0"/>
                    </a:p>
                  </a:txBody>
                  <a:tcPr/>
                </a:tc>
              </a:tr>
              <a:tr h="942077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Прочие межбюджетные трансферты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3893,0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8208,8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210,8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Times New Roman" pitchFamily="18" charset="0"/>
              </a:rPr>
              <a:t>Динамика расходов бюджета Сандатовского сельского поселения в </a:t>
            </a:r>
            <a:r>
              <a:rPr lang="ru-RU" sz="3000" dirty="0" smtClean="0">
                <a:latin typeface="Times New Roman" pitchFamily="18" charset="0"/>
              </a:rPr>
              <a:t>2013-2016 </a:t>
            </a:r>
            <a:r>
              <a:rPr lang="ru-RU" sz="3000" dirty="0" smtClean="0">
                <a:latin typeface="Times New Roman" pitchFamily="18" charset="0"/>
              </a:rPr>
              <a:t>годах</a:t>
            </a:r>
            <a:endParaRPr lang="ru-RU" sz="3000" dirty="0"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err="1" smtClean="0"/>
              <a:t>Приоритизация</a:t>
            </a:r>
            <a:r>
              <a:rPr lang="ru-RU" sz="2800" dirty="0" smtClean="0"/>
              <a:t> </a:t>
            </a:r>
            <a:r>
              <a:rPr lang="ru-RU" sz="2800" dirty="0" smtClean="0"/>
              <a:t>расходов бюджета </a:t>
            </a:r>
            <a:r>
              <a:rPr lang="ru-RU" sz="2800" dirty="0" smtClean="0"/>
              <a:t>Сандатовского сельского поселения Сальского </a:t>
            </a:r>
            <a:r>
              <a:rPr lang="ru-RU" sz="2800" dirty="0" smtClean="0"/>
              <a:t>района</a:t>
            </a:r>
            <a:r>
              <a:rPr lang="ru-RU" sz="3300" dirty="0" smtClean="0"/>
              <a:t/>
            </a:r>
            <a:br>
              <a:rPr lang="ru-RU" sz="3300" dirty="0" smtClean="0"/>
            </a:br>
            <a:endParaRPr lang="ru-RU" sz="3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Улучшение условий жизни и самочувствия населения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Сандатовского сельского поселения.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Выполнение социальных обязательств перед гражданами. Предоставление качественных государственных 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муниципальных услуг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Реализация Указов Президента Российской Федерации от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мая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2012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года, от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01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июня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2012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№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761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от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28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декабря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2012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№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1688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 наращивание расходов на содержание органов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местного самоуправления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Проведение взвешенной долговой политики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бюджетных расходов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468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Администрация Сандатовского сельского поселения</vt:lpstr>
      <vt:lpstr>Слайд 2</vt:lpstr>
      <vt:lpstr>Слайд 3</vt:lpstr>
      <vt:lpstr>Слайд 4</vt:lpstr>
      <vt:lpstr>Собственные доходы бюджета Сандатовского сельского поселения</vt:lpstr>
      <vt:lpstr>Структура налоговых и неналоговых доходов бюджета Сандатовского сельского поселения</vt:lpstr>
      <vt:lpstr>Безвозмездные поступления из бюджетов других уровней бюджетной системы</vt:lpstr>
      <vt:lpstr>Динамика расходов бюджета Сандатовского сельского поселения в 2013-2016 годах</vt:lpstr>
      <vt:lpstr> Приоритизация расходов бюджета Сандатовского сельского поселения Сальского района </vt:lpstr>
      <vt:lpstr>Структура расходов бюджета Сандатовского сельского поселения  в 2016 году</vt:lpstr>
      <vt:lpstr>Дефицит бюджета Сандатовского сельского поселения и источники его покрытия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Сандатовского сельского поселения</dc:title>
  <dc:creator>ФУ</dc:creator>
  <cp:lastModifiedBy>ФУ</cp:lastModifiedBy>
  <cp:revision>15</cp:revision>
  <dcterms:created xsi:type="dcterms:W3CDTF">2015-06-16T10:42:43Z</dcterms:created>
  <dcterms:modified xsi:type="dcterms:W3CDTF">2016-02-11T10:06:43Z</dcterms:modified>
</cp:coreProperties>
</file>