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24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5092,3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en-US" b="1" dirty="0" smtClean="0"/>
                      <a:t>38,</a:t>
                    </a:r>
                    <a:r>
                      <a:rPr lang="ru-RU" b="1" dirty="0" smtClean="0"/>
                      <a:t>3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111E-2"/>
                  <c:y val="-0.145960793628294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5092,3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38,7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2F-4EFA-BB13-48ED833A34C4}"/>
                </c:ext>
              </c:extLst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5092,3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36,7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5092.3</c:v>
                </c:pt>
                <c:pt idx="1">
                  <c:v>5092.3</c:v>
                </c:pt>
                <c:pt idx="2">
                  <c:v>5092.3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21E-2"/>
                  <c:y val="-9.122549601768425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13308,4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22E-2"/>
                  <c:y val="-6.0816997345122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13164,3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29E-2"/>
                  <c:y val="-6.0816997345122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13879,1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13308.4</c:v>
                </c:pt>
                <c:pt idx="1">
                  <c:v>13164.3</c:v>
                </c:pt>
                <c:pt idx="2">
                  <c:v>13879.1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109191552"/>
        <c:axId val="109193088"/>
        <c:axId val="0"/>
      </c:bar3DChart>
      <c:catAx>
        <c:axId val="10919155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9193088"/>
        <c:crosses val="autoZero"/>
        <c:auto val="1"/>
        <c:lblAlgn val="ctr"/>
        <c:lblOffset val="100"/>
      </c:catAx>
      <c:valAx>
        <c:axId val="109193088"/>
        <c:scaling>
          <c:orientation val="minMax"/>
        </c:scaling>
        <c:axPos val="b"/>
        <c:majorGridlines/>
        <c:numFmt formatCode="General" sourceLinked="1"/>
        <c:tickLblPos val="none"/>
        <c:crossAx val="1091915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701"/>
          <c:y val="0.39872748813350301"/>
          <c:w val="0.31509254183001717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83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            (факт)</c:v>
                </c:pt>
                <c:pt idx="1">
                  <c:v>2018             (оценка)</c:v>
                </c:pt>
                <c:pt idx="2">
                  <c:v>2019             (проект)</c:v>
                </c:pt>
                <c:pt idx="3">
                  <c:v>2020             (проект)</c:v>
                </c:pt>
                <c:pt idx="4">
                  <c:v>2021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9048.6</c:v>
                </c:pt>
                <c:pt idx="1">
                  <c:v>11502.5</c:v>
                </c:pt>
                <c:pt idx="2">
                  <c:v>10810.9</c:v>
                </c:pt>
                <c:pt idx="3">
                  <c:v>11296.8</c:v>
                </c:pt>
                <c:pt idx="4">
                  <c:v>11806.1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31053824"/>
        <c:axId val="139884032"/>
        <c:axId val="96585920"/>
      </c:bar3DChart>
      <c:catAx>
        <c:axId val="131053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884032"/>
        <c:crosses val="autoZero"/>
        <c:auto val="1"/>
        <c:lblAlgn val="ctr"/>
        <c:lblOffset val="100"/>
      </c:catAx>
      <c:valAx>
        <c:axId val="139884032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1053824"/>
        <c:crosses val="autoZero"/>
        <c:crossBetween val="between"/>
      </c:valAx>
      <c:serAx>
        <c:axId val="96585920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9884032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10810,9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22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10810,9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61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- 2179,5</c:v>
                </c:pt>
                <c:pt idx="1">
                  <c:v>Земельный налог - 4614</c:v>
                </c:pt>
                <c:pt idx="2">
                  <c:v>Налог на имущество физических лиц-542,2</c:v>
                </c:pt>
                <c:pt idx="3">
                  <c:v>Доходы от использования имущества, находящегося в гос. и муниципальной собственности - 1475,7</c:v>
                </c:pt>
                <c:pt idx="4">
                  <c:v>Единый сельскохозяйственный налог - 1908</c:v>
                </c:pt>
                <c:pt idx="5">
                  <c:v>Госпошлина - 85,0</c:v>
                </c:pt>
                <c:pt idx="6">
                  <c:v>Штрафы, санкции, возмещение ущерба - 6,0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0.20160208678278405</c:v>
                </c:pt>
                <c:pt idx="1">
                  <c:v>0.42679147897029851</c:v>
                </c:pt>
                <c:pt idx="2">
                  <c:v>5.0153086237038548E-2</c:v>
                </c:pt>
                <c:pt idx="3">
                  <c:v>0.13650112386572813</c:v>
                </c:pt>
                <c:pt idx="4">
                  <c:v>0.17648854396951225</c:v>
                </c:pt>
                <c:pt idx="5">
                  <c:v>7.9086847533507854E-3</c:v>
                </c:pt>
                <c:pt idx="6">
                  <c:v>5.5499542128777438E-4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104E-2"/>
          <c:w val="0.37786411026979888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884"/>
          <c:h val="0.77579016859920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29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4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35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899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26E-3"/>
                  <c:y val="-0.3188801495770319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62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(факт)</c:v>
                </c:pt>
                <c:pt idx="1">
                  <c:v>2018 (оценка)</c:v>
                </c:pt>
                <c:pt idx="2">
                  <c:v>2019 (проект)</c:v>
                </c:pt>
                <c:pt idx="3">
                  <c:v>2020 (проект)</c:v>
                </c:pt>
                <c:pt idx="4">
                  <c:v>2021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2019.7</c:v>
                </c:pt>
                <c:pt idx="1">
                  <c:v>2033.1</c:v>
                </c:pt>
                <c:pt idx="2">
                  <c:v>2179.5</c:v>
                </c:pt>
                <c:pt idx="3">
                  <c:v>2336.4</c:v>
                </c:pt>
                <c:pt idx="4">
                  <c:v>2504.6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40911744"/>
        <c:axId val="140913280"/>
        <c:axId val="0"/>
      </c:bar3DChart>
      <c:catAx>
        <c:axId val="1409117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913280"/>
        <c:crosses val="autoZero"/>
        <c:auto val="1"/>
        <c:lblAlgn val="ctr"/>
        <c:lblOffset val="100"/>
      </c:catAx>
      <c:valAx>
        <c:axId val="14091328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911744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18"/>
          <c:y val="3.0131826741996232E-2"/>
          <c:w val="0.6361556064073236"/>
          <c:h val="0.772128060263654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3.3893490412935025E-2"/>
                  <c:y val="-6.27828780987543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-1.3668288064611183E-2"/>
                  <c:y val="-4.481250404112600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3068,2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05E-2"/>
                  <c:y val="-9.37500000000002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4988.2</c:v>
                </c:pt>
                <c:pt idx="1">
                  <c:v>4930.7</c:v>
                </c:pt>
                <c:pt idx="2">
                  <c:v>3068.2</c:v>
                </c:pt>
                <c:pt idx="3">
                  <c:v>1867.5</c:v>
                </c:pt>
                <c:pt idx="4">
                  <c:v>1502.3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41306112"/>
        <c:axId val="141328384"/>
        <c:axId val="0"/>
      </c:bar3DChart>
      <c:catAx>
        <c:axId val="141306112"/>
        <c:scaling>
          <c:orientation val="minMax"/>
        </c:scaling>
        <c:axPos val="b"/>
        <c:numFmt formatCode="General" sourceLinked="1"/>
        <c:tickLblPos val="nextTo"/>
        <c:crossAx val="141328384"/>
        <c:crosses val="autoZero"/>
        <c:auto val="1"/>
        <c:lblAlgn val="ctr"/>
        <c:lblOffset val="100"/>
      </c:catAx>
      <c:valAx>
        <c:axId val="141328384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41306112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4"/>
          <c:w val="0.15217391304347827"/>
          <c:h val="0.19962335216572516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1"/>
          <c:y val="5.3570374015748032E-2"/>
          <c:w val="0.84132891360019479"/>
          <c:h val="0.810861712598427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777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29138.9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15781.9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13879.1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68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13164.3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492E-2"/>
                  <c:y val="8.81846461504280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13308.4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41944704"/>
        <c:axId val="141946240"/>
        <c:axId val="0"/>
      </c:bar3DChart>
      <c:catAx>
        <c:axId val="141944704"/>
        <c:scaling>
          <c:orientation val="minMax"/>
        </c:scaling>
        <c:delete val="1"/>
        <c:axPos val="b"/>
        <c:numFmt formatCode="General" sourceLinked="0"/>
        <c:tickLblPos val="none"/>
        <c:crossAx val="141946240"/>
        <c:crosses val="autoZero"/>
        <c:auto val="1"/>
        <c:lblAlgn val="ctr"/>
        <c:lblOffset val="100"/>
      </c:catAx>
      <c:valAx>
        <c:axId val="141946240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419447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01"/>
          <c:y val="5.3570374015748032E-2"/>
          <c:w val="0.84132891360019479"/>
          <c:h val="0.810861712598427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28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7257.9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9595.4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7429.2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271E-3"/>
                  <c:y val="6.819062146248025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7405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7061.1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41964032"/>
        <c:axId val="141965568"/>
        <c:axId val="0"/>
      </c:bar3DChart>
      <c:catAx>
        <c:axId val="141964032"/>
        <c:scaling>
          <c:orientation val="minMax"/>
        </c:scaling>
        <c:delete val="1"/>
        <c:axPos val="b"/>
        <c:numFmt formatCode="General" sourceLinked="0"/>
        <c:tickLblPos val="none"/>
        <c:crossAx val="141965568"/>
        <c:crosses val="autoZero"/>
        <c:auto val="1"/>
        <c:lblAlgn val="ctr"/>
        <c:lblOffset val="100"/>
      </c:catAx>
      <c:valAx>
        <c:axId val="141965568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419640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Проект бюджета Сандатовского сельского поселения Сальского района на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№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85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16.10.2018)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годы (Постановление Администрации Сандатовского сельского поселения №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89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23.10.2018)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13879,1</a:t>
          </a:r>
          <a:endParaRPr lang="ru-RU" sz="2800" dirty="0" smtClean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795,6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7625,1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54,9%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191,3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1,4%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124,8 тыс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0,9%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5134,3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37,0%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проекта бюджета Сандатовского сельского поселения на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2019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 и плановый период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2017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2017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2018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26.12.2016 №30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решения собрания 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10 017,7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13 879,1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3 861,4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1 728,2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13 164,3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13 308,4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9 351,7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8 938,1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10 810,9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1 459,2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1 872,8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11 296,8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11 806,1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666,0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3 212,8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3 068,2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2 402,2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1 867,5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1 502,3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10 952,8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13 879,1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2 926,3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1 728,2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13 164,3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13 308,4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13879,1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13879,1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2179,5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4614,0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3068,2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2109,4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124,8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795,6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8016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191,3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7625,1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5134,3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6299</TotalTime>
  <Words>634</Words>
  <Application>Microsoft Office PowerPoint</Application>
  <PresentationFormat>Экран (4:3)</PresentationFormat>
  <Paragraphs>196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проекта бюджета Сандатовского сельского поселения на 2019 год и плановый период 2020 и 2021 годов</vt:lpstr>
      <vt:lpstr>Основные параметры бюджета Сандатовского поселения на 2019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2019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2019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574</cp:revision>
  <cp:lastPrinted>2016-12-13T07:50:05Z</cp:lastPrinted>
  <dcterms:created xsi:type="dcterms:W3CDTF">2013-11-19T11:15:28Z</dcterms:created>
  <dcterms:modified xsi:type="dcterms:W3CDTF">2018-12-13T07:15:24Z</dcterms:modified>
</cp:coreProperties>
</file>