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8" r:id="rId10"/>
    <p:sldId id="262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12508.8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2016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13466.8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проект 2017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9351.7000000000007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проект 2018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#,##0.0</c:formatCode>
                <c:ptCount val="1"/>
                <c:pt idx="0">
                  <c:v>9578.5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проект 2019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#,##0.0</c:formatCode>
                <c:ptCount val="1"/>
                <c:pt idx="0">
                  <c:v>9804.2999999999993</c:v>
                </c:pt>
              </c:numCache>
            </c:numRef>
          </c:val>
        </c:ser>
        <c:axId val="38500608"/>
        <c:axId val="38526976"/>
      </c:barChart>
      <c:catAx>
        <c:axId val="38500608"/>
        <c:scaling>
          <c:orientation val="minMax"/>
        </c:scaling>
        <c:axPos val="b"/>
        <c:numFmt formatCode="General" sourceLinked="1"/>
        <c:tickLblPos val="nextTo"/>
        <c:crossAx val="38526976"/>
        <c:crosses val="autoZero"/>
        <c:auto val="1"/>
        <c:lblAlgn val="ctr"/>
        <c:lblOffset val="100"/>
      </c:catAx>
      <c:valAx>
        <c:axId val="38526976"/>
        <c:scaling>
          <c:orientation val="minMax"/>
        </c:scaling>
        <c:axPos val="l"/>
        <c:majorGridlines/>
        <c:numFmt formatCode="General" sourceLinked="1"/>
        <c:tickLblPos val="nextTo"/>
        <c:crossAx val="385006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Налог на доходы физ. Лиц</c:v>
                </c:pt>
                <c:pt idx="1">
                  <c:v>Единый сельхозналог</c:v>
                </c:pt>
                <c:pt idx="2">
                  <c:v>Налог на имущество физ.лиц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2112.5</c:v>
                </c:pt>
                <c:pt idx="1">
                  <c:v>654</c:v>
                </c:pt>
                <c:pt idx="2">
                  <c:v>503.8</c:v>
                </c:pt>
                <c:pt idx="3">
                  <c:v>5072.1000000000004</c:v>
                </c:pt>
                <c:pt idx="4">
                  <c:v>67.7</c:v>
                </c:pt>
                <c:pt idx="5">
                  <c:v>932.1</c:v>
                </c:pt>
                <c:pt idx="6">
                  <c:v>9.5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8"/>
        <c:delete val="1"/>
      </c:legendEntry>
      <c:layout>
        <c:manualLayout>
          <c:xMode val="edge"/>
          <c:yMode val="edge"/>
          <c:x val="0.68156253037814718"/>
          <c:y val="2.1617687005855779E-3"/>
          <c:w val="0.3060917906095072"/>
          <c:h val="0.9906311651244165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15877.6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29138.9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10952.8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#,##0.0</c:formatCode>
                <c:ptCount val="1"/>
                <c:pt idx="0">
                  <c:v>11225.2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2019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#,##0.0</c:formatCode>
                <c:ptCount val="1"/>
                <c:pt idx="0">
                  <c:v>11491.3</c:v>
                </c:pt>
              </c:numCache>
            </c:numRef>
          </c:val>
        </c:ser>
        <c:axId val="66663168"/>
        <c:axId val="66664704"/>
      </c:barChart>
      <c:catAx>
        <c:axId val="66663168"/>
        <c:scaling>
          <c:orientation val="minMax"/>
        </c:scaling>
        <c:axPos val="b"/>
        <c:numFmt formatCode="General" sourceLinked="1"/>
        <c:tickLblPos val="nextTo"/>
        <c:crossAx val="66664704"/>
        <c:crosses val="autoZero"/>
        <c:auto val="1"/>
        <c:lblAlgn val="ctr"/>
        <c:lblOffset val="100"/>
      </c:catAx>
      <c:valAx>
        <c:axId val="66664704"/>
        <c:scaling>
          <c:orientation val="minMax"/>
        </c:scaling>
        <c:axPos val="l"/>
        <c:majorGridlines/>
        <c:numFmt formatCode="#,##0.0" sourceLinked="1"/>
        <c:tickLblPos val="nextTo"/>
        <c:crossAx val="66663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Культура,кинематография</c:v>
                </c:pt>
                <c:pt idx="4">
                  <c:v>Социальная политика</c:v>
                </c:pt>
                <c:pt idx="5">
                  <c:v>Физическая культура и спорт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4840.3999999999996</c:v>
                </c:pt>
                <c:pt idx="1">
                  <c:v>173.3</c:v>
                </c:pt>
                <c:pt idx="2">
                  <c:v>1592.2</c:v>
                </c:pt>
                <c:pt idx="3">
                  <c:v>4283.7</c:v>
                </c:pt>
                <c:pt idx="4">
                  <c:v>55.2</c:v>
                </c:pt>
                <c:pt idx="5">
                  <c:v>8</c:v>
                </c:pt>
              </c:numCache>
            </c:numRef>
          </c:val>
        </c:ser>
        <c:firstSliceAng val="0"/>
      </c:pieChart>
    </c:plotArea>
    <c:legend>
      <c:legendPos val="tr"/>
      <c:layout>
        <c:manualLayout>
          <c:xMode val="edge"/>
          <c:yMode val="edge"/>
          <c:x val="0.65277777777777801"/>
          <c:y val="2.6666480024636747E-2"/>
          <c:w val="0.33796296296296335"/>
          <c:h val="0.97333351997536299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4AA7C-2C15-4A11-AE1C-99E644B1A58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A3C9B3-4CD4-476F-8C56-343D07FA821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Основа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формирования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проекта решения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Собрания депутатов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Сандатовского сельского поселения Сальского района района «О бюджете Сандатовского сельского поселения Сальского района на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2017 год и на плановый период 2018 и 2019 годов»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D617870-5652-457E-86A5-3AD66D2A8252}" type="parTrans" cxnId="{9F212D36-E9A1-4B08-A9AB-0EDB82C564FF}">
      <dgm:prSet/>
      <dgm:spPr/>
      <dgm:t>
        <a:bodyPr/>
        <a:lstStyle/>
        <a:p>
          <a:endParaRPr lang="ru-RU"/>
        </a:p>
      </dgm:t>
    </dgm:pt>
    <dgm:pt modelId="{6CC6770A-DE32-4B27-AA8B-0F0A06C6F501}" type="sibTrans" cxnId="{9F212D36-E9A1-4B08-A9AB-0EDB82C564FF}">
      <dgm:prSet/>
      <dgm:spPr/>
      <dgm:t>
        <a:bodyPr/>
        <a:lstStyle/>
        <a:p>
          <a:endParaRPr lang="ru-RU"/>
        </a:p>
      </dgm:t>
    </dgm:pt>
    <dgm:pt modelId="{757CFE5F-CA1B-418E-977E-BC6B2CF96C76}">
      <dgm:prSet phldrT="[Текст]"/>
      <dgm:spPr/>
      <dgm:t>
        <a:bodyPr/>
        <a:lstStyle/>
        <a:p>
          <a:r>
            <a:rPr lang="ru-RU" baseline="0" dirty="0" smtClean="0">
              <a:latin typeface="Times New Roman" pitchFamily="18" charset="0"/>
            </a:rPr>
            <a:t>прогноз социально-экономического развития Сандатовского сельского поселения на 2017-2019 годы, утвержденного распоряжением Администрации Сандатовского сельского поселения от 25 ноября 2016 года № 26;</a:t>
          </a:r>
          <a:endParaRPr lang="ru-RU" baseline="0" dirty="0">
            <a:latin typeface="Times New Roman" pitchFamily="18" charset="0"/>
          </a:endParaRPr>
        </a:p>
      </dgm:t>
    </dgm:pt>
    <dgm:pt modelId="{FAD0BA70-2DAE-4841-9984-B72610955E84}" type="parTrans" cxnId="{7DD4B6A2-BB04-4F88-B983-695D3B50537A}">
      <dgm:prSet/>
      <dgm:spPr/>
      <dgm:t>
        <a:bodyPr/>
        <a:lstStyle/>
        <a:p>
          <a:endParaRPr lang="ru-RU"/>
        </a:p>
      </dgm:t>
    </dgm:pt>
    <dgm:pt modelId="{6007A27E-9671-47CA-B70E-BB9C07B1F8D3}" type="sibTrans" cxnId="{7DD4B6A2-BB04-4F88-B983-695D3B50537A}">
      <dgm:prSet/>
      <dgm:spPr/>
      <dgm:t>
        <a:bodyPr/>
        <a:lstStyle/>
        <a:p>
          <a:endParaRPr lang="ru-RU"/>
        </a:p>
      </dgm:t>
    </dgm:pt>
    <dgm:pt modelId="{958F74A9-8A56-4CBE-997B-B952953D6729}">
      <dgm:prSet phldrT="[Текст]"/>
      <dgm:spPr/>
      <dgm:t>
        <a:bodyPr/>
        <a:lstStyle/>
        <a:p>
          <a:r>
            <a:rPr lang="ru-RU" baseline="0" dirty="0" smtClean="0">
              <a:latin typeface="Times New Roman" pitchFamily="18" charset="0"/>
            </a:rPr>
            <a:t> основные направлений бюджетной и налоговой политики Сандатовского сельского поселения  на 2017-2019 годы ;</a:t>
          </a:r>
          <a:endParaRPr lang="ru-RU" baseline="0" dirty="0">
            <a:latin typeface="Times New Roman" pitchFamily="18" charset="0"/>
          </a:endParaRPr>
        </a:p>
      </dgm:t>
    </dgm:pt>
    <dgm:pt modelId="{0B2A67B2-BE41-47F3-922D-4D1C04D4AF2D}" type="parTrans" cxnId="{BB0C5F8F-CFF5-45F2-9674-A3C0E5D6EB33}">
      <dgm:prSet/>
      <dgm:spPr/>
    </dgm:pt>
    <dgm:pt modelId="{5A223C09-811B-4A42-AFDD-4466AE00CD91}" type="sibTrans" cxnId="{BB0C5F8F-CFF5-45F2-9674-A3C0E5D6EB33}">
      <dgm:prSet/>
      <dgm:spPr/>
    </dgm:pt>
    <dgm:pt modelId="{5972FAE5-4B98-4AE2-87E9-F4267456D401}">
      <dgm:prSet phldrT="[Текст]"/>
      <dgm:spPr/>
      <dgm:t>
        <a:bodyPr/>
        <a:lstStyle/>
        <a:p>
          <a:r>
            <a:rPr lang="ru-RU" baseline="0" dirty="0" smtClean="0">
              <a:latin typeface="Times New Roman" pitchFamily="18" charset="0"/>
            </a:rPr>
            <a:t>социально-экономического развития Российской Федерации</a:t>
          </a:r>
          <a:endParaRPr lang="ru-RU" baseline="0" dirty="0">
            <a:latin typeface="Times New Roman" pitchFamily="18" charset="0"/>
          </a:endParaRPr>
        </a:p>
      </dgm:t>
    </dgm:pt>
    <dgm:pt modelId="{0C043CBC-235F-4A18-83B4-652A2166C8AD}" type="parTrans" cxnId="{80CB6FCD-8095-48D2-AD9A-28A4044D3825}">
      <dgm:prSet/>
      <dgm:spPr/>
    </dgm:pt>
    <dgm:pt modelId="{F2DE502A-6E4B-4518-BBFA-BA34457ECF42}" type="sibTrans" cxnId="{80CB6FCD-8095-48D2-AD9A-28A4044D3825}">
      <dgm:prSet/>
      <dgm:spPr/>
    </dgm:pt>
    <dgm:pt modelId="{A4803B75-8035-4D04-93F4-9BE5438B639E}">
      <dgm:prSet phldrT="[Текст]"/>
      <dgm:spPr/>
      <dgm:t>
        <a:bodyPr/>
        <a:lstStyle/>
        <a:p>
          <a:r>
            <a:rPr lang="ru-RU" baseline="0" dirty="0" smtClean="0">
              <a:latin typeface="Times New Roman" pitchFamily="18" charset="0"/>
            </a:rPr>
            <a:t>основные направления бюджетной политики Российской Федерации на 2017 год и на плановый период 2018 и 2019 годов</a:t>
          </a:r>
          <a:endParaRPr lang="ru-RU" baseline="0" dirty="0">
            <a:latin typeface="Times New Roman" pitchFamily="18" charset="0"/>
          </a:endParaRPr>
        </a:p>
      </dgm:t>
    </dgm:pt>
    <dgm:pt modelId="{B3715E07-845B-4C71-8EAC-29D0886BD76F}" type="parTrans" cxnId="{FDBDF019-011A-4603-B424-570232ECBC70}">
      <dgm:prSet/>
      <dgm:spPr/>
    </dgm:pt>
    <dgm:pt modelId="{920037C0-F649-4DCA-A589-E7D275A5D5B0}" type="sibTrans" cxnId="{FDBDF019-011A-4603-B424-570232ECBC70}">
      <dgm:prSet/>
      <dgm:spPr/>
    </dgm:pt>
    <dgm:pt modelId="{5894758B-CA8F-43D8-A921-564C497916A0}">
      <dgm:prSet phldrT="[Текст]"/>
      <dgm:spPr/>
      <dgm:t>
        <a:bodyPr/>
        <a:lstStyle/>
        <a:p>
          <a:r>
            <a:rPr lang="ru-RU" baseline="0" dirty="0" smtClean="0">
              <a:latin typeface="Times New Roman" pitchFamily="18" charset="0"/>
            </a:rPr>
            <a:t>муниципальные программы</a:t>
          </a:r>
          <a:endParaRPr lang="ru-RU" baseline="0" dirty="0">
            <a:latin typeface="Times New Roman" pitchFamily="18" charset="0"/>
          </a:endParaRPr>
        </a:p>
      </dgm:t>
    </dgm:pt>
    <dgm:pt modelId="{DD1E791E-CBFF-4737-96F2-F037A0D8C00B}" type="parTrans" cxnId="{56663558-A848-499C-A6E7-42C68A07D0F3}">
      <dgm:prSet/>
      <dgm:spPr/>
    </dgm:pt>
    <dgm:pt modelId="{4DCF0B07-73AD-487D-84DA-9BCBD0E21994}" type="sibTrans" cxnId="{56663558-A848-499C-A6E7-42C68A07D0F3}">
      <dgm:prSet/>
      <dgm:spPr/>
    </dgm:pt>
    <dgm:pt modelId="{E55F93A7-34D9-4477-8216-5FB0064850C1}" type="pres">
      <dgm:prSet presAssocID="{CB24AA7C-2C15-4A11-AE1C-99E644B1A58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70C3BE-488A-4B41-9559-0F26925931DA}" type="pres">
      <dgm:prSet presAssocID="{43A3C9B3-4CD4-476F-8C56-343D07FA821E}" presName="linNode" presStyleCnt="0"/>
      <dgm:spPr/>
    </dgm:pt>
    <dgm:pt modelId="{BF3ED411-5242-4149-973B-D56C8E590B46}" type="pres">
      <dgm:prSet presAssocID="{43A3C9B3-4CD4-476F-8C56-343D07FA821E}" presName="parentShp" presStyleLbl="node1" presStyleIdx="0" presStyleCnt="1" custLinFactNeighborX="867" custLinFactNeighborY="-13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A3A26-F2C5-452D-B94C-B688B7387ECF}" type="pres">
      <dgm:prSet presAssocID="{43A3C9B3-4CD4-476F-8C56-343D07FA821E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93F48D-C365-4B22-9818-25E1D96CC58C}" type="presOf" srcId="{958F74A9-8A56-4CBE-997B-B952953D6729}" destId="{179A3A26-F2C5-452D-B94C-B688B7387ECF}" srcOrd="0" destOrd="1" presId="urn:microsoft.com/office/officeart/2005/8/layout/vList6"/>
    <dgm:cxn modelId="{80CB6FCD-8095-48D2-AD9A-28A4044D3825}" srcId="{43A3C9B3-4CD4-476F-8C56-343D07FA821E}" destId="{5972FAE5-4B98-4AE2-87E9-F4267456D401}" srcOrd="2" destOrd="0" parTransId="{0C043CBC-235F-4A18-83B4-652A2166C8AD}" sibTransId="{F2DE502A-6E4B-4518-BBFA-BA34457ECF42}"/>
    <dgm:cxn modelId="{A4D3B60C-5F4A-4681-9AC7-1C81FA105832}" type="presOf" srcId="{43A3C9B3-4CD4-476F-8C56-343D07FA821E}" destId="{BF3ED411-5242-4149-973B-D56C8E590B46}" srcOrd="0" destOrd="0" presId="urn:microsoft.com/office/officeart/2005/8/layout/vList6"/>
    <dgm:cxn modelId="{FDBDF019-011A-4603-B424-570232ECBC70}" srcId="{43A3C9B3-4CD4-476F-8C56-343D07FA821E}" destId="{A4803B75-8035-4D04-93F4-9BE5438B639E}" srcOrd="3" destOrd="0" parTransId="{B3715E07-845B-4C71-8EAC-29D0886BD76F}" sibTransId="{920037C0-F649-4DCA-A589-E7D275A5D5B0}"/>
    <dgm:cxn modelId="{CED3A663-3094-4CF0-9F00-3E80FB07EC99}" type="presOf" srcId="{5972FAE5-4B98-4AE2-87E9-F4267456D401}" destId="{179A3A26-F2C5-452D-B94C-B688B7387ECF}" srcOrd="0" destOrd="2" presId="urn:microsoft.com/office/officeart/2005/8/layout/vList6"/>
    <dgm:cxn modelId="{7DD4B6A2-BB04-4F88-B983-695D3B50537A}" srcId="{43A3C9B3-4CD4-476F-8C56-343D07FA821E}" destId="{757CFE5F-CA1B-418E-977E-BC6B2CF96C76}" srcOrd="0" destOrd="0" parTransId="{FAD0BA70-2DAE-4841-9984-B72610955E84}" sibTransId="{6007A27E-9671-47CA-B70E-BB9C07B1F8D3}"/>
    <dgm:cxn modelId="{0FE85E14-F6C4-4631-AB6A-53C729F26E9E}" type="presOf" srcId="{757CFE5F-CA1B-418E-977E-BC6B2CF96C76}" destId="{179A3A26-F2C5-452D-B94C-B688B7387ECF}" srcOrd="0" destOrd="0" presId="urn:microsoft.com/office/officeart/2005/8/layout/vList6"/>
    <dgm:cxn modelId="{C5EE1D4E-2C6E-48B0-904F-7488EABBF2C7}" type="presOf" srcId="{CB24AA7C-2C15-4A11-AE1C-99E644B1A582}" destId="{E55F93A7-34D9-4477-8216-5FB0064850C1}" srcOrd="0" destOrd="0" presId="urn:microsoft.com/office/officeart/2005/8/layout/vList6"/>
    <dgm:cxn modelId="{56663558-A848-499C-A6E7-42C68A07D0F3}" srcId="{43A3C9B3-4CD4-476F-8C56-343D07FA821E}" destId="{5894758B-CA8F-43D8-A921-564C497916A0}" srcOrd="4" destOrd="0" parTransId="{DD1E791E-CBFF-4737-96F2-F037A0D8C00B}" sibTransId="{4DCF0B07-73AD-487D-84DA-9BCBD0E21994}"/>
    <dgm:cxn modelId="{9F212D36-E9A1-4B08-A9AB-0EDB82C564FF}" srcId="{CB24AA7C-2C15-4A11-AE1C-99E644B1A582}" destId="{43A3C9B3-4CD4-476F-8C56-343D07FA821E}" srcOrd="0" destOrd="0" parTransId="{7D617870-5652-457E-86A5-3AD66D2A8252}" sibTransId="{6CC6770A-DE32-4B27-AA8B-0F0A06C6F501}"/>
    <dgm:cxn modelId="{37DD2A34-FF43-4787-A333-8DC6F880D64B}" type="presOf" srcId="{A4803B75-8035-4D04-93F4-9BE5438B639E}" destId="{179A3A26-F2C5-452D-B94C-B688B7387ECF}" srcOrd="0" destOrd="3" presId="urn:microsoft.com/office/officeart/2005/8/layout/vList6"/>
    <dgm:cxn modelId="{BB0C5F8F-CFF5-45F2-9674-A3C0E5D6EB33}" srcId="{43A3C9B3-4CD4-476F-8C56-343D07FA821E}" destId="{958F74A9-8A56-4CBE-997B-B952953D6729}" srcOrd="1" destOrd="0" parTransId="{0B2A67B2-BE41-47F3-922D-4D1C04D4AF2D}" sibTransId="{5A223C09-811B-4A42-AFDD-4466AE00CD91}"/>
    <dgm:cxn modelId="{D0B05767-DD7F-4C46-ACCC-9C205935A918}" type="presOf" srcId="{5894758B-CA8F-43D8-A921-564C497916A0}" destId="{179A3A26-F2C5-452D-B94C-B688B7387ECF}" srcOrd="0" destOrd="4" presId="urn:microsoft.com/office/officeart/2005/8/layout/vList6"/>
    <dgm:cxn modelId="{49F60725-34A2-4438-8DC1-CD4833FE8795}" type="presParOf" srcId="{E55F93A7-34D9-4477-8216-5FB0064850C1}" destId="{5570C3BE-488A-4B41-9559-0F26925931DA}" srcOrd="0" destOrd="0" presId="urn:microsoft.com/office/officeart/2005/8/layout/vList6"/>
    <dgm:cxn modelId="{C77C8023-C27E-4AA9-9069-43C642934E4D}" type="presParOf" srcId="{5570C3BE-488A-4B41-9559-0F26925931DA}" destId="{BF3ED411-5242-4149-973B-D56C8E590B46}" srcOrd="0" destOrd="0" presId="urn:microsoft.com/office/officeart/2005/8/layout/vList6"/>
    <dgm:cxn modelId="{F6EDD7F0-FBED-46CF-8ACF-E6F2DB07D7E1}" type="presParOf" srcId="{5570C3BE-488A-4B41-9559-0F26925931DA}" destId="{179A3A26-F2C5-452D-B94C-B688B7387ECF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BA8235-48B9-416F-A9D7-A8D7E9F0D145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A788F3-0A1D-4CD6-B7CD-E7C0E97D798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Особенности формирования бюджета на </a:t>
          </a:r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2017 год и на плановый период 2018 и 2019 годов</a:t>
          </a:r>
          <a:endParaRPr lang="ru-RU" dirty="0" smtClean="0">
            <a:latin typeface="Times New Roman" pitchFamily="18" charset="0"/>
            <a:cs typeface="Times New Roman" pitchFamily="18" charset="0"/>
          </a:endParaRPr>
        </a:p>
        <a:p>
          <a:endParaRPr lang="ru-RU" dirty="0"/>
        </a:p>
      </dgm:t>
    </dgm:pt>
    <dgm:pt modelId="{D899C143-4BB4-4FC1-B0C4-9D6795BAE9BA}" type="parTrans" cxnId="{F26107F3-D590-47A6-8EB2-D51B175476C5}">
      <dgm:prSet/>
      <dgm:spPr/>
      <dgm:t>
        <a:bodyPr/>
        <a:lstStyle/>
        <a:p>
          <a:endParaRPr lang="ru-RU"/>
        </a:p>
      </dgm:t>
    </dgm:pt>
    <dgm:pt modelId="{D0977167-3CFB-4749-ACE5-7DE856A47F50}" type="sibTrans" cxnId="{F26107F3-D590-47A6-8EB2-D51B175476C5}">
      <dgm:prSet/>
      <dgm:spPr/>
      <dgm:t>
        <a:bodyPr/>
        <a:lstStyle/>
        <a:p>
          <a:endParaRPr lang="ru-RU"/>
        </a:p>
      </dgm:t>
    </dgm:pt>
    <dgm:pt modelId="{CBCF852A-C5A3-4547-A66A-C291F02EA1F0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Федеральный закон от </a:t>
          </a:r>
          <a:r>
            <a: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02.06.2016 </a:t>
          </a:r>
          <a:r>
            <a: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№ </a:t>
          </a:r>
          <a:r>
            <a: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158-ФЗ «О приостановлении действий отдельных положений Бюджетного кодекса Российской Федерации и внесении изменений в отдельные законодательные акты Российской Федерации»</a:t>
          </a:r>
          <a:endParaRPr lang="ru-RU" baseline="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91E684-01E3-45ED-9CAE-2E2E7072B07E}" type="parTrans" cxnId="{7CAA2CF6-2E8F-49D2-AE9E-B20169ADA7F9}">
      <dgm:prSet/>
      <dgm:spPr/>
      <dgm:t>
        <a:bodyPr/>
        <a:lstStyle/>
        <a:p>
          <a:endParaRPr lang="ru-RU"/>
        </a:p>
      </dgm:t>
    </dgm:pt>
    <dgm:pt modelId="{89F9B1D4-BD6E-410F-92AC-3F3B3C1D1888}" type="sibTrans" cxnId="{7CAA2CF6-2E8F-49D2-AE9E-B20169ADA7F9}">
      <dgm:prSet/>
      <dgm:spPr/>
      <dgm:t>
        <a:bodyPr/>
        <a:lstStyle/>
        <a:p>
          <a:endParaRPr lang="ru-RU"/>
        </a:p>
      </dgm:t>
    </dgm:pt>
    <dgm:pt modelId="{46AB4EFE-B7D4-4093-AD13-A75687460C05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Областной закон от 20.10.2015 № 413-ЗС «Об особенностях регулирования бюджетных правоотношений в Ростовской области в 2015 и 2016 годах»</a:t>
          </a:r>
          <a:endParaRPr lang="ru-RU" baseline="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582FCC-E0C4-4CEF-AB39-94A55C909D2D}" type="parTrans" cxnId="{9F4DF590-9F2D-42C1-ABAA-D02AC756B715}">
      <dgm:prSet/>
      <dgm:spPr/>
      <dgm:t>
        <a:bodyPr/>
        <a:lstStyle/>
        <a:p>
          <a:endParaRPr lang="ru-RU"/>
        </a:p>
      </dgm:t>
    </dgm:pt>
    <dgm:pt modelId="{6F57BD14-3C38-4BF8-91BD-0D229D5DE138}" type="sibTrans" cxnId="{9F4DF590-9F2D-42C1-ABAA-D02AC756B715}">
      <dgm:prSet/>
      <dgm:spPr/>
      <dgm:t>
        <a:bodyPr/>
        <a:lstStyle/>
        <a:p>
          <a:endParaRPr lang="ru-RU"/>
        </a:p>
      </dgm:t>
    </dgm:pt>
    <dgm:pt modelId="{C7A26616-1E15-4C34-A162-CC663EC9FCDA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Решение Собрания депутатов Сандатовского сельского поселения от 30.10.2015 № 139 «Об особенностях регулирования бюджетных правоотношений в Сандатовском сельском поселении в 2015 и 2016 годах»</a:t>
          </a:r>
          <a:endParaRPr lang="ru-RU" baseline="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D92DA8-7198-4895-BC3B-B1E09FC6B896}" type="parTrans" cxnId="{AD1F81CB-6551-4BEC-8063-E48583D7106E}">
      <dgm:prSet/>
      <dgm:spPr/>
      <dgm:t>
        <a:bodyPr/>
        <a:lstStyle/>
        <a:p>
          <a:endParaRPr lang="ru-RU"/>
        </a:p>
      </dgm:t>
    </dgm:pt>
    <dgm:pt modelId="{FD6818C0-0BEE-46F3-80E5-D85DFFAB0E48}" type="sibTrans" cxnId="{AD1F81CB-6551-4BEC-8063-E48583D7106E}">
      <dgm:prSet/>
      <dgm:spPr/>
      <dgm:t>
        <a:bodyPr/>
        <a:lstStyle/>
        <a:p>
          <a:endParaRPr lang="ru-RU"/>
        </a:p>
      </dgm:t>
    </dgm:pt>
    <dgm:pt modelId="{9A58773A-4492-43C9-BFFC-FA4BBCE5E670}" type="pres">
      <dgm:prSet presAssocID="{1FBA8235-48B9-416F-A9D7-A8D7E9F0D14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34B8483-8F40-4908-9C1A-08EDB78AD4FD}" type="pres">
      <dgm:prSet presAssocID="{1CA788F3-0A1D-4CD6-B7CD-E7C0E97D798F}" presName="linNode" presStyleCnt="0"/>
      <dgm:spPr/>
    </dgm:pt>
    <dgm:pt modelId="{7F149C2B-0924-45AB-AA13-945CC394FEFF}" type="pres">
      <dgm:prSet presAssocID="{1CA788F3-0A1D-4CD6-B7CD-E7C0E97D798F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43B66-CA58-480B-94ED-E18E8A9B4AD7}" type="pres">
      <dgm:prSet presAssocID="{1CA788F3-0A1D-4CD6-B7CD-E7C0E97D798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4DF590-9F2D-42C1-ABAA-D02AC756B715}" srcId="{1CA788F3-0A1D-4CD6-B7CD-E7C0E97D798F}" destId="{46AB4EFE-B7D4-4093-AD13-A75687460C05}" srcOrd="1" destOrd="0" parTransId="{44582FCC-E0C4-4CEF-AB39-94A55C909D2D}" sibTransId="{6F57BD14-3C38-4BF8-91BD-0D229D5DE138}"/>
    <dgm:cxn modelId="{F1D4BE97-9811-471C-8898-CCF5A56BE16E}" type="presOf" srcId="{C7A26616-1E15-4C34-A162-CC663EC9FCDA}" destId="{80D43B66-CA58-480B-94ED-E18E8A9B4AD7}" srcOrd="0" destOrd="2" presId="urn:microsoft.com/office/officeart/2005/8/layout/vList6"/>
    <dgm:cxn modelId="{6739C466-A586-47F6-9412-DF98F543236F}" type="presOf" srcId="{CBCF852A-C5A3-4547-A66A-C291F02EA1F0}" destId="{80D43B66-CA58-480B-94ED-E18E8A9B4AD7}" srcOrd="0" destOrd="0" presId="urn:microsoft.com/office/officeart/2005/8/layout/vList6"/>
    <dgm:cxn modelId="{F26107F3-D590-47A6-8EB2-D51B175476C5}" srcId="{1FBA8235-48B9-416F-A9D7-A8D7E9F0D145}" destId="{1CA788F3-0A1D-4CD6-B7CD-E7C0E97D798F}" srcOrd="0" destOrd="0" parTransId="{D899C143-4BB4-4FC1-B0C4-9D6795BAE9BA}" sibTransId="{D0977167-3CFB-4749-ACE5-7DE856A47F50}"/>
    <dgm:cxn modelId="{A57BCDE5-43B1-4EDA-B4FF-12168B175B91}" type="presOf" srcId="{1FBA8235-48B9-416F-A9D7-A8D7E9F0D145}" destId="{9A58773A-4492-43C9-BFFC-FA4BBCE5E670}" srcOrd="0" destOrd="0" presId="urn:microsoft.com/office/officeart/2005/8/layout/vList6"/>
    <dgm:cxn modelId="{7CAA2CF6-2E8F-49D2-AE9E-B20169ADA7F9}" srcId="{1CA788F3-0A1D-4CD6-B7CD-E7C0E97D798F}" destId="{CBCF852A-C5A3-4547-A66A-C291F02EA1F0}" srcOrd="0" destOrd="0" parTransId="{8691E684-01E3-45ED-9CAE-2E2E7072B07E}" sibTransId="{89F9B1D4-BD6E-410F-92AC-3F3B3C1D1888}"/>
    <dgm:cxn modelId="{5723E4D0-7AA2-4414-9D5E-5A8461A9E047}" type="presOf" srcId="{46AB4EFE-B7D4-4093-AD13-A75687460C05}" destId="{80D43B66-CA58-480B-94ED-E18E8A9B4AD7}" srcOrd="0" destOrd="1" presId="urn:microsoft.com/office/officeart/2005/8/layout/vList6"/>
    <dgm:cxn modelId="{03706DA3-B815-4711-A70F-946660616535}" type="presOf" srcId="{1CA788F3-0A1D-4CD6-B7CD-E7C0E97D798F}" destId="{7F149C2B-0924-45AB-AA13-945CC394FEFF}" srcOrd="0" destOrd="0" presId="urn:microsoft.com/office/officeart/2005/8/layout/vList6"/>
    <dgm:cxn modelId="{AD1F81CB-6551-4BEC-8063-E48583D7106E}" srcId="{1CA788F3-0A1D-4CD6-B7CD-E7C0E97D798F}" destId="{C7A26616-1E15-4C34-A162-CC663EC9FCDA}" srcOrd="2" destOrd="0" parTransId="{9BD92DA8-7198-4895-BC3B-B1E09FC6B896}" sibTransId="{FD6818C0-0BEE-46F3-80E5-D85DFFAB0E48}"/>
    <dgm:cxn modelId="{5A8062A2-A05F-4B04-B5C1-10CFDCB58396}" type="presParOf" srcId="{9A58773A-4492-43C9-BFFC-FA4BBCE5E670}" destId="{D34B8483-8F40-4908-9C1A-08EDB78AD4FD}" srcOrd="0" destOrd="0" presId="urn:microsoft.com/office/officeart/2005/8/layout/vList6"/>
    <dgm:cxn modelId="{87E6636B-9139-4B77-B531-12D74A5199AD}" type="presParOf" srcId="{D34B8483-8F40-4908-9C1A-08EDB78AD4FD}" destId="{7F149C2B-0924-45AB-AA13-945CC394FEFF}" srcOrd="0" destOrd="0" presId="urn:microsoft.com/office/officeart/2005/8/layout/vList6"/>
    <dgm:cxn modelId="{A8C9701D-DBE9-4767-AF04-AB65C41FE283}" type="presParOf" srcId="{D34B8483-8F40-4908-9C1A-08EDB78AD4FD}" destId="{80D43B66-CA58-480B-94ED-E18E8A9B4AD7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54C6BB-1BF2-42E2-AB8E-8948ECB1043D}" type="doc">
      <dgm:prSet loTypeId="urn:microsoft.com/office/officeart/2005/8/layout/vList6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41EF9E-C92C-41A1-8F45-A1B32AB8447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Основные параметры бюджета Сандатовского сельского поселения Сальского района на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2017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год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CAEBD4B-A71D-44E5-95D8-27701084980A}" type="parTrans" cxnId="{2B9C8EA2-8DA7-4E31-8F7E-5758B8778A31}">
      <dgm:prSet/>
      <dgm:spPr/>
      <dgm:t>
        <a:bodyPr/>
        <a:lstStyle/>
        <a:p>
          <a:endParaRPr lang="ru-RU"/>
        </a:p>
      </dgm:t>
    </dgm:pt>
    <dgm:pt modelId="{5F9030F6-89D9-4E64-83B9-4D3C739C3FD5}" type="sibTrans" cxnId="{2B9C8EA2-8DA7-4E31-8F7E-5758B8778A31}">
      <dgm:prSet/>
      <dgm:spPr/>
      <dgm:t>
        <a:bodyPr/>
        <a:lstStyle/>
        <a:p>
          <a:endParaRPr lang="ru-RU"/>
        </a:p>
      </dgm:t>
    </dgm:pt>
    <dgm:pt modelId="{E7CD586B-6951-43C3-97AD-F95DBDF0B3C3}">
      <dgm:prSet phldrT="[Текст]"/>
      <dgm:spPr/>
      <dgm:t>
        <a:bodyPr/>
        <a:lstStyle/>
        <a:p>
          <a:r>
            <a:rPr lang="ru-RU" b="1" i="0" u="none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ДОХОДЫ БЮДЖЕТА </a:t>
          </a:r>
          <a:r>
            <a:rPr lang="ru-RU" b="1" i="0" u="none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              10 017,7 тыс.рублей</a:t>
          </a:r>
          <a:endParaRPr lang="ru-RU" b="1" baseline="0" dirty="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ABFCFB96-678F-4F35-B99D-2A58CE9F687E}" type="parTrans" cxnId="{4E3235E3-F83F-40A7-B316-C7D7FC37FFA5}">
      <dgm:prSet/>
      <dgm:spPr/>
      <dgm:t>
        <a:bodyPr/>
        <a:lstStyle/>
        <a:p>
          <a:endParaRPr lang="ru-RU"/>
        </a:p>
      </dgm:t>
    </dgm:pt>
    <dgm:pt modelId="{CC89D492-A015-4F85-BB39-BCD2E63FD947}" type="sibTrans" cxnId="{4E3235E3-F83F-40A7-B316-C7D7FC37FFA5}">
      <dgm:prSet/>
      <dgm:spPr/>
      <dgm:t>
        <a:bodyPr/>
        <a:lstStyle/>
        <a:p>
          <a:endParaRPr lang="ru-RU"/>
        </a:p>
      </dgm:t>
    </dgm:pt>
    <dgm:pt modelId="{40BD1D36-DD18-414F-ACFE-657B34728495}">
      <dgm:prSet/>
      <dgm:spPr/>
      <dgm:t>
        <a:bodyPr/>
        <a:lstStyle/>
        <a:p>
          <a:r>
            <a:rPr lang="ru-RU" b="0" i="0" u="none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Налоговые и неналоговые доходы </a:t>
          </a:r>
          <a:r>
            <a:rPr lang="ru-RU" b="0" i="0" u="none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9 351,7тыс</a:t>
          </a:r>
          <a:r>
            <a:rPr lang="ru-RU" b="0" i="0" u="none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. рублей</a:t>
          </a:r>
          <a:endParaRPr lang="ru-RU" b="0" dirty="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89DC2EC8-5D9A-4E46-B2B0-1DC1F3C50948}" type="parTrans" cxnId="{B1D39B3F-0763-48F5-A5F2-5526ECEE550E}">
      <dgm:prSet/>
      <dgm:spPr/>
      <dgm:t>
        <a:bodyPr/>
        <a:lstStyle/>
        <a:p>
          <a:endParaRPr lang="ru-RU"/>
        </a:p>
      </dgm:t>
    </dgm:pt>
    <dgm:pt modelId="{D49FFECA-CCFF-4ED7-A0CA-F21CF65C1370}" type="sibTrans" cxnId="{B1D39B3F-0763-48F5-A5F2-5526ECEE550E}">
      <dgm:prSet/>
      <dgm:spPr/>
      <dgm:t>
        <a:bodyPr/>
        <a:lstStyle/>
        <a:p>
          <a:endParaRPr lang="ru-RU"/>
        </a:p>
      </dgm:t>
    </dgm:pt>
    <dgm:pt modelId="{3215A21B-D2D1-458D-878D-0F8DBC1E95D7}">
      <dgm:prSet/>
      <dgm:spPr/>
      <dgm:t>
        <a:bodyPr/>
        <a:lstStyle/>
        <a:p>
          <a:r>
            <a:rPr lang="ru-RU" b="0" i="0" u="none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Финансовая помощь из областного бюджета </a:t>
          </a:r>
          <a:r>
            <a:rPr lang="ru-RU" b="0" i="0" u="none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666,0 </a:t>
          </a:r>
          <a:r>
            <a:rPr lang="ru-RU" b="0" i="0" u="none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тыс. рублей</a:t>
          </a:r>
          <a:endParaRPr lang="ru-RU" b="0" dirty="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EF137887-CC19-4071-8496-5F454957218C}" type="parTrans" cxnId="{E99B9757-5EAB-4096-AF14-536CC11AB43B}">
      <dgm:prSet/>
      <dgm:spPr/>
      <dgm:t>
        <a:bodyPr/>
        <a:lstStyle/>
        <a:p>
          <a:endParaRPr lang="ru-RU"/>
        </a:p>
      </dgm:t>
    </dgm:pt>
    <dgm:pt modelId="{C2915844-61E2-4281-BA38-F047DCFDF806}" type="sibTrans" cxnId="{E99B9757-5EAB-4096-AF14-536CC11AB43B}">
      <dgm:prSet/>
      <dgm:spPr/>
      <dgm:t>
        <a:bodyPr/>
        <a:lstStyle/>
        <a:p>
          <a:endParaRPr lang="ru-RU"/>
        </a:p>
      </dgm:t>
    </dgm:pt>
    <dgm:pt modelId="{682D7E38-2A09-44A0-A288-A5139F856DC7}">
      <dgm:prSet/>
      <dgm:spPr/>
      <dgm:t>
        <a:bodyPr/>
        <a:lstStyle/>
        <a:p>
          <a:r>
            <a:rPr lang="ru-RU" b="1" i="0" u="none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РАСХОДЫ </a:t>
          </a:r>
          <a:r>
            <a:rPr lang="ru-RU" b="1" i="0" u="none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БЮДЖЕТА                10 952,8 тыс.рублей</a:t>
          </a:r>
          <a:endParaRPr lang="ru-RU" b="1" dirty="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1BEDFDC4-5653-4D33-9F5A-13CCEC989B43}" type="parTrans" cxnId="{3F4139CF-0417-4615-BDBC-C120F8AD5D50}">
      <dgm:prSet/>
      <dgm:spPr/>
      <dgm:t>
        <a:bodyPr/>
        <a:lstStyle/>
        <a:p>
          <a:endParaRPr lang="ru-RU"/>
        </a:p>
      </dgm:t>
    </dgm:pt>
    <dgm:pt modelId="{468AF1AE-5CFB-442E-99DF-322336049A26}" type="sibTrans" cxnId="{3F4139CF-0417-4615-BDBC-C120F8AD5D50}">
      <dgm:prSet/>
      <dgm:spPr/>
      <dgm:t>
        <a:bodyPr/>
        <a:lstStyle/>
        <a:p>
          <a:endParaRPr lang="ru-RU"/>
        </a:p>
      </dgm:t>
    </dgm:pt>
    <dgm:pt modelId="{D4915028-0051-44AC-B91A-D263FC256880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ЖКХ-1592,2 </a:t>
          </a:r>
          <a:r>
            <a:rPr lang="ru-RU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тыс.рублей</a:t>
          </a:r>
          <a:endParaRPr lang="ru-RU" dirty="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DC4ACF1B-7531-4AC7-956B-BDF7DFA90CB0}" type="parTrans" cxnId="{A15A4680-6379-426D-BF3B-C63C860AAD7A}">
      <dgm:prSet/>
      <dgm:spPr/>
      <dgm:t>
        <a:bodyPr/>
        <a:lstStyle/>
        <a:p>
          <a:endParaRPr lang="ru-RU"/>
        </a:p>
      </dgm:t>
    </dgm:pt>
    <dgm:pt modelId="{D6B5C9F4-E1B3-43E2-88A9-F0E4937EDB00}" type="sibTrans" cxnId="{A15A4680-6379-426D-BF3B-C63C860AAD7A}">
      <dgm:prSet/>
      <dgm:spPr/>
      <dgm:t>
        <a:bodyPr/>
        <a:lstStyle/>
        <a:p>
          <a:endParaRPr lang="ru-RU"/>
        </a:p>
      </dgm:t>
    </dgm:pt>
    <dgm:pt modelId="{1DFBE2B3-0690-40CA-948F-D901BE2A784C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Культура-4283,7 </a:t>
          </a:r>
          <a:r>
            <a:rPr lang="ru-RU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тыс. рублей</a:t>
          </a:r>
          <a:endParaRPr lang="ru-RU" dirty="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1E188F9D-0142-4D44-98C8-BFD783EF0FB4}" type="parTrans" cxnId="{BF46876C-B510-4503-AF95-DB9D457A8E79}">
      <dgm:prSet/>
      <dgm:spPr/>
      <dgm:t>
        <a:bodyPr/>
        <a:lstStyle/>
        <a:p>
          <a:endParaRPr lang="ru-RU"/>
        </a:p>
      </dgm:t>
    </dgm:pt>
    <dgm:pt modelId="{9D84215E-1A93-4076-BD07-96B11A6FFA6F}" type="sibTrans" cxnId="{BF46876C-B510-4503-AF95-DB9D457A8E79}">
      <dgm:prSet/>
      <dgm:spPr/>
      <dgm:t>
        <a:bodyPr/>
        <a:lstStyle/>
        <a:p>
          <a:endParaRPr lang="ru-RU"/>
        </a:p>
      </dgm:t>
    </dgm:pt>
    <dgm:pt modelId="{827128C9-C081-4654-8E23-4D7E43CD457B}">
      <dgm:prSet phldrT="[Текст]"/>
      <dgm:spPr/>
      <dgm:t>
        <a:bodyPr/>
        <a:lstStyle/>
        <a:p>
          <a:r>
            <a:rPr lang="ru-RU" b="0" baseline="0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в том числе:</a:t>
          </a:r>
          <a:endParaRPr lang="ru-RU" b="0" baseline="0" dirty="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699BED7A-888B-4F42-A399-8838A6BDFB8F}" type="parTrans" cxnId="{8491521E-03F7-421E-8ADD-F7EBD6E3D04A}">
      <dgm:prSet/>
      <dgm:spPr/>
      <dgm:t>
        <a:bodyPr/>
        <a:lstStyle/>
        <a:p>
          <a:endParaRPr lang="ru-RU"/>
        </a:p>
      </dgm:t>
    </dgm:pt>
    <dgm:pt modelId="{238802D8-40EC-4185-8304-3F142F648BE5}" type="sibTrans" cxnId="{8491521E-03F7-421E-8ADD-F7EBD6E3D04A}">
      <dgm:prSet/>
      <dgm:spPr/>
      <dgm:t>
        <a:bodyPr/>
        <a:lstStyle/>
        <a:p>
          <a:endParaRPr lang="ru-RU"/>
        </a:p>
      </dgm:t>
    </dgm:pt>
    <dgm:pt modelId="{EFED60A0-2D76-4E77-AC44-998A2AF2BA02}">
      <dgm:prSet/>
      <dgm:spPr/>
      <dgm:t>
        <a:bodyPr/>
        <a:lstStyle/>
        <a:p>
          <a:r>
            <a:rPr lang="ru-RU" b="0" baseline="0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в том числе:</a:t>
          </a:r>
          <a:endParaRPr lang="ru-RU" b="0" dirty="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404870C5-5606-4F32-8FFD-C39769549391}" type="parTrans" cxnId="{96767C34-E36F-466D-851C-97EE81944E9D}">
      <dgm:prSet/>
      <dgm:spPr/>
      <dgm:t>
        <a:bodyPr/>
        <a:lstStyle/>
        <a:p>
          <a:endParaRPr lang="ru-RU"/>
        </a:p>
      </dgm:t>
    </dgm:pt>
    <dgm:pt modelId="{AA93EAAE-070C-449E-8B31-5CC1B00E6C7A}" type="sibTrans" cxnId="{96767C34-E36F-466D-851C-97EE81944E9D}">
      <dgm:prSet/>
      <dgm:spPr/>
      <dgm:t>
        <a:bodyPr/>
        <a:lstStyle/>
        <a:p>
          <a:endParaRPr lang="ru-RU"/>
        </a:p>
      </dgm:t>
    </dgm:pt>
    <dgm:pt modelId="{06FB8B4D-E31B-46D1-B0DC-55A41188305B}" type="pres">
      <dgm:prSet presAssocID="{FC54C6BB-1BF2-42E2-AB8E-8948ECB1043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42F37B-FF23-4AF0-86F0-F765809874CA}" type="pres">
      <dgm:prSet presAssocID="{9F41EF9E-C92C-41A1-8F45-A1B32AB8447C}" presName="linNode" presStyleCnt="0"/>
      <dgm:spPr/>
      <dgm:t>
        <a:bodyPr/>
        <a:lstStyle/>
        <a:p>
          <a:endParaRPr lang="ru-RU"/>
        </a:p>
      </dgm:t>
    </dgm:pt>
    <dgm:pt modelId="{ABFFA073-34C4-4E7B-9BE4-673D64725C6D}" type="pres">
      <dgm:prSet presAssocID="{9F41EF9E-C92C-41A1-8F45-A1B32AB8447C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06BE2-4EB8-4433-9863-7100DBCDB7FC}" type="pres">
      <dgm:prSet presAssocID="{9F41EF9E-C92C-41A1-8F45-A1B32AB8447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9C8EA2-8DA7-4E31-8F7E-5758B8778A31}" srcId="{FC54C6BB-1BF2-42E2-AB8E-8948ECB1043D}" destId="{9F41EF9E-C92C-41A1-8F45-A1B32AB8447C}" srcOrd="0" destOrd="0" parTransId="{9CAEBD4B-A71D-44E5-95D8-27701084980A}" sibTransId="{5F9030F6-89D9-4E64-83B9-4D3C739C3FD5}"/>
    <dgm:cxn modelId="{975F1F3D-2362-4765-87F0-E1C48979DFC6}" type="presOf" srcId="{682D7E38-2A09-44A0-A288-A5139F856DC7}" destId="{C6306BE2-4EB8-4433-9863-7100DBCDB7FC}" srcOrd="0" destOrd="4" presId="urn:microsoft.com/office/officeart/2005/8/layout/vList6"/>
    <dgm:cxn modelId="{B1D39B3F-0763-48F5-A5F2-5526ECEE550E}" srcId="{9F41EF9E-C92C-41A1-8F45-A1B32AB8447C}" destId="{40BD1D36-DD18-414F-ACFE-657B34728495}" srcOrd="2" destOrd="0" parTransId="{89DC2EC8-5D9A-4E46-B2B0-1DC1F3C50948}" sibTransId="{D49FFECA-CCFF-4ED7-A0CA-F21CF65C1370}"/>
    <dgm:cxn modelId="{E50B54BF-8FEF-4958-8851-EACA4E916D8E}" type="presOf" srcId="{9F41EF9E-C92C-41A1-8F45-A1B32AB8447C}" destId="{ABFFA073-34C4-4E7B-9BE4-673D64725C6D}" srcOrd="0" destOrd="0" presId="urn:microsoft.com/office/officeart/2005/8/layout/vList6"/>
    <dgm:cxn modelId="{7B9280EB-76BF-4231-9FB9-1825CEB1B43E}" type="presOf" srcId="{1DFBE2B3-0690-40CA-948F-D901BE2A784C}" destId="{C6306BE2-4EB8-4433-9863-7100DBCDB7FC}" srcOrd="0" destOrd="7" presId="urn:microsoft.com/office/officeart/2005/8/layout/vList6"/>
    <dgm:cxn modelId="{D6F02EC2-B376-444A-ABE1-2EB449F3311A}" type="presOf" srcId="{E7CD586B-6951-43C3-97AD-F95DBDF0B3C3}" destId="{C6306BE2-4EB8-4433-9863-7100DBCDB7FC}" srcOrd="0" destOrd="0" presId="urn:microsoft.com/office/officeart/2005/8/layout/vList6"/>
    <dgm:cxn modelId="{393E33F7-EFBC-42CD-9EAA-BE36E7887B43}" type="presOf" srcId="{FC54C6BB-1BF2-42E2-AB8E-8948ECB1043D}" destId="{06FB8B4D-E31B-46D1-B0DC-55A41188305B}" srcOrd="0" destOrd="0" presId="urn:microsoft.com/office/officeart/2005/8/layout/vList6"/>
    <dgm:cxn modelId="{BAFE6949-D9DF-49A2-900B-85D557EC3BD6}" type="presOf" srcId="{40BD1D36-DD18-414F-ACFE-657B34728495}" destId="{C6306BE2-4EB8-4433-9863-7100DBCDB7FC}" srcOrd="0" destOrd="2" presId="urn:microsoft.com/office/officeart/2005/8/layout/vList6"/>
    <dgm:cxn modelId="{71DF829B-97F9-4FAC-92A3-EBB7AA36CC60}" type="presOf" srcId="{EFED60A0-2D76-4E77-AC44-998A2AF2BA02}" destId="{C6306BE2-4EB8-4433-9863-7100DBCDB7FC}" srcOrd="0" destOrd="5" presId="urn:microsoft.com/office/officeart/2005/8/layout/vList6"/>
    <dgm:cxn modelId="{E99B9757-5EAB-4096-AF14-536CC11AB43B}" srcId="{9F41EF9E-C92C-41A1-8F45-A1B32AB8447C}" destId="{3215A21B-D2D1-458D-878D-0F8DBC1E95D7}" srcOrd="3" destOrd="0" parTransId="{EF137887-CC19-4071-8496-5F454957218C}" sibTransId="{C2915844-61E2-4281-BA38-F047DCFDF806}"/>
    <dgm:cxn modelId="{E47271C8-9EED-4807-BB95-48C7A1232C42}" type="presOf" srcId="{3215A21B-D2D1-458D-878D-0F8DBC1E95D7}" destId="{C6306BE2-4EB8-4433-9863-7100DBCDB7FC}" srcOrd="0" destOrd="3" presId="urn:microsoft.com/office/officeart/2005/8/layout/vList6"/>
    <dgm:cxn modelId="{8491521E-03F7-421E-8ADD-F7EBD6E3D04A}" srcId="{9F41EF9E-C92C-41A1-8F45-A1B32AB8447C}" destId="{827128C9-C081-4654-8E23-4D7E43CD457B}" srcOrd="1" destOrd="0" parTransId="{699BED7A-888B-4F42-A399-8838A6BDFB8F}" sibTransId="{238802D8-40EC-4185-8304-3F142F648BE5}"/>
    <dgm:cxn modelId="{96767C34-E36F-466D-851C-97EE81944E9D}" srcId="{9F41EF9E-C92C-41A1-8F45-A1B32AB8447C}" destId="{EFED60A0-2D76-4E77-AC44-998A2AF2BA02}" srcOrd="5" destOrd="0" parTransId="{404870C5-5606-4F32-8FFD-C39769549391}" sibTransId="{AA93EAAE-070C-449E-8B31-5CC1B00E6C7A}"/>
    <dgm:cxn modelId="{3F4139CF-0417-4615-BDBC-C120F8AD5D50}" srcId="{9F41EF9E-C92C-41A1-8F45-A1B32AB8447C}" destId="{682D7E38-2A09-44A0-A288-A5139F856DC7}" srcOrd="4" destOrd="0" parTransId="{1BEDFDC4-5653-4D33-9F5A-13CCEC989B43}" sibTransId="{468AF1AE-5CFB-442E-99DF-322336049A26}"/>
    <dgm:cxn modelId="{270F0AB6-6AAA-4A50-A83C-39ECF26F2387}" type="presOf" srcId="{827128C9-C081-4654-8E23-4D7E43CD457B}" destId="{C6306BE2-4EB8-4433-9863-7100DBCDB7FC}" srcOrd="0" destOrd="1" presId="urn:microsoft.com/office/officeart/2005/8/layout/vList6"/>
    <dgm:cxn modelId="{234D5C55-4DD0-4023-AE68-A150E2999FA0}" type="presOf" srcId="{D4915028-0051-44AC-B91A-D263FC256880}" destId="{C6306BE2-4EB8-4433-9863-7100DBCDB7FC}" srcOrd="0" destOrd="6" presId="urn:microsoft.com/office/officeart/2005/8/layout/vList6"/>
    <dgm:cxn modelId="{4E3235E3-F83F-40A7-B316-C7D7FC37FFA5}" srcId="{9F41EF9E-C92C-41A1-8F45-A1B32AB8447C}" destId="{E7CD586B-6951-43C3-97AD-F95DBDF0B3C3}" srcOrd="0" destOrd="0" parTransId="{ABFCFB96-678F-4F35-B99D-2A58CE9F687E}" sibTransId="{CC89D492-A015-4F85-BB39-BCD2E63FD947}"/>
    <dgm:cxn modelId="{BF46876C-B510-4503-AF95-DB9D457A8E79}" srcId="{9F41EF9E-C92C-41A1-8F45-A1B32AB8447C}" destId="{1DFBE2B3-0690-40CA-948F-D901BE2A784C}" srcOrd="7" destOrd="0" parTransId="{1E188F9D-0142-4D44-98C8-BFD783EF0FB4}" sibTransId="{9D84215E-1A93-4076-BD07-96B11A6FFA6F}"/>
    <dgm:cxn modelId="{A15A4680-6379-426D-BF3B-C63C860AAD7A}" srcId="{9F41EF9E-C92C-41A1-8F45-A1B32AB8447C}" destId="{D4915028-0051-44AC-B91A-D263FC256880}" srcOrd="6" destOrd="0" parTransId="{DC4ACF1B-7531-4AC7-956B-BDF7DFA90CB0}" sibTransId="{D6B5C9F4-E1B3-43E2-88A9-F0E4937EDB00}"/>
    <dgm:cxn modelId="{65CDBB6C-1F0C-479F-A543-3EA496EEEEA9}" type="presParOf" srcId="{06FB8B4D-E31B-46D1-B0DC-55A41188305B}" destId="{9842F37B-FF23-4AF0-86F0-F765809874CA}" srcOrd="0" destOrd="0" presId="urn:microsoft.com/office/officeart/2005/8/layout/vList6"/>
    <dgm:cxn modelId="{42AA9B7A-FBC0-465D-9769-85E35F5AB127}" type="presParOf" srcId="{9842F37B-FF23-4AF0-86F0-F765809874CA}" destId="{ABFFA073-34C4-4E7B-9BE4-673D64725C6D}" srcOrd="0" destOrd="0" presId="urn:microsoft.com/office/officeart/2005/8/layout/vList6"/>
    <dgm:cxn modelId="{D0208827-BDEB-47E6-B3E8-184C112D7963}" type="presParOf" srcId="{9842F37B-FF23-4AF0-86F0-F765809874CA}" destId="{C6306BE2-4EB8-4433-9863-7100DBCDB7FC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E714D-B741-463F-AA27-2A0C488FDF12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9288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</a:rPr>
              <a:t>Администрация Сандатовского сельского поселения</a:t>
            </a:r>
            <a:endParaRPr lang="ru-RU" sz="4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500306"/>
            <a:ext cx="6643734" cy="3138494"/>
          </a:xfrm>
        </p:spPr>
        <p:txBody>
          <a:bodyPr>
            <a:normAutofit fontScale="85000" lnSpcReduction="20000"/>
          </a:bodyPr>
          <a:lstStyle/>
          <a:p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 бюджета Сандатовского сельского поселения Сальского района на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2017 год и </a:t>
            </a:r>
          </a:p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 плановый период 2018 и 2019 годов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(материалы подготовлены с учетом приказа Минфина России от</a:t>
            </a:r>
          </a:p>
          <a:p>
            <a:pPr lvl="0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№ 145Н «Об утверждении методических рекомендаций по представлению субъектов Российской Федерации и местных бюджетов и отчетов об их исполнению в доступной для граждан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форме»)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/>
            </a:r>
            <a:br>
              <a:rPr lang="ru-RU" sz="2000" dirty="0" smtClean="0">
                <a:solidFill>
                  <a:schemeClr val="tx2"/>
                </a:solidFill>
              </a:rPr>
            </a:br>
            <a:endParaRPr lang="ru-RU" sz="20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7143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</a:rPr>
              <a:t>Структура расходов бюджета Сандатовского сельского поселения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 в </a:t>
            </a:r>
            <a:r>
              <a:rPr lang="ru-RU" sz="2000" dirty="0" smtClean="0">
                <a:latin typeface="Times New Roman" pitchFamily="18" charset="0"/>
              </a:rPr>
              <a:t>2017 </a:t>
            </a:r>
            <a:r>
              <a:rPr lang="ru-RU" sz="2000" dirty="0" smtClean="0">
                <a:latin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</a:rPr>
              <a:t>Дефицит бюджета Сандатовского сельского </a:t>
            </a:r>
            <a:r>
              <a:rPr lang="ru-RU" sz="3000" dirty="0" smtClean="0">
                <a:latin typeface="Times New Roman" pitchFamily="18" charset="0"/>
              </a:rPr>
              <a:t>поселения Сальского района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</a:rPr>
              <a:t>    На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</a:rPr>
              <a:t>2017 год запланирован дефицит местного бюджета в сумме 935,1 тыс. рублей. </a:t>
            </a:r>
            <a:endParaRPr lang="ru-RU" sz="28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</a:rPr>
              <a:t>На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</a:rPr>
              <a:t>плановый период 2018-2019 годов планируется дефицит в сумме 957,8 тыс. рублей и 980,4 тыс. рублей соответственно. 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5340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latin typeface="Times New Roman" pitchFamily="18" charset="0"/>
              </a:rPr>
              <a:t>Собственные доходы бюджета </a:t>
            </a:r>
            <a:r>
              <a:rPr lang="ru-RU" sz="3000" dirty="0">
                <a:latin typeface="Times New Roman" pitchFamily="18" charset="0"/>
              </a:rPr>
              <a:t>С</a:t>
            </a:r>
            <a:r>
              <a:rPr lang="ru-RU" sz="3000" dirty="0" smtClean="0">
                <a:latin typeface="Times New Roman" pitchFamily="18" charset="0"/>
              </a:rPr>
              <a:t>андатовского сельского поселения</a:t>
            </a:r>
            <a:endParaRPr lang="ru-RU" sz="3000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000" dirty="0" smtClean="0">
                <a:latin typeface="Times New Roman" pitchFamily="18" charset="0"/>
              </a:rPr>
              <a:t>Структура налоговых и неналоговых доходов бюджета Сандатовского сельского </a:t>
            </a:r>
            <a:r>
              <a:rPr lang="ru-RU" sz="3000" dirty="0" smtClean="0">
                <a:latin typeface="Times New Roman" pitchFamily="18" charset="0"/>
              </a:rPr>
              <a:t>поселения в 2017 году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</a:rPr>
              <a:t>Безвозмездные поступления из бюджетов других уровней бюджетной системы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7" y="1285859"/>
          <a:ext cx="8258203" cy="535785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76709"/>
                <a:gridCol w="1276026"/>
                <a:gridCol w="1376367"/>
                <a:gridCol w="1376367"/>
                <a:gridCol w="1376367"/>
                <a:gridCol w="1376367"/>
              </a:tblGrid>
              <a:tr h="1805078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Bef>
                          <a:spcPts val="48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Межбюджетные трансферты из областного бюджета</a:t>
                      </a:r>
                      <a:endParaRPr lang="ru-RU" sz="18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800" u="none" strike="noStrike" kern="12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год </a:t>
                      </a:r>
                      <a:r>
                        <a:rPr lang="ru-RU" sz="1800" u="none" strike="noStrike" kern="12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(первоначальный бюджет)</a:t>
                      </a:r>
                      <a:endParaRPr lang="ru-RU" sz="18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2017 год</a:t>
                      </a:r>
                      <a:endParaRPr lang="ru-RU" sz="18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2018 год</a:t>
                      </a:r>
                      <a:endParaRPr lang="ru-RU" sz="18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800" u="none" strike="noStrike" kern="12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год</a:t>
                      </a:r>
                      <a:endParaRPr lang="ru-RU" sz="18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82600" algn="l">
                        <a:lnSpc>
                          <a:spcPts val="24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Темп роста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2017 год к 2016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году %</a:t>
                      </a:r>
                      <a:endParaRPr lang="ru-RU" sz="1800" dirty="0">
                        <a:latin typeface="Times New Roman" pitchFamily="18" charset="0"/>
                        <a:ea typeface="Constant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7328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Дотации на выравнивание бюджетной обеспеченности</a:t>
                      </a:r>
                      <a:endParaRPr lang="ru-RU" sz="16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1 171,2</a:t>
                      </a:r>
                      <a:endParaRPr lang="ru-RU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492,5</a:t>
                      </a:r>
                      <a:endParaRPr lang="ru-RU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515,4</a:t>
                      </a:r>
                      <a:endParaRPr lang="ru-RU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533,1</a:t>
                      </a:r>
                      <a:endParaRPr lang="ru-RU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422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Субвенции</a:t>
                      </a:r>
                      <a:endParaRPr lang="ru-RU" sz="16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175,0</a:t>
                      </a:r>
                      <a:endParaRPr lang="ru-RU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173,5</a:t>
                      </a:r>
                      <a:endParaRPr lang="ru-RU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173,5</a:t>
                      </a:r>
                      <a:endParaRPr lang="ru-RU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173,5</a:t>
                      </a:r>
                      <a:endParaRPr lang="ru-RU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565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6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8 208,8</a:t>
                      </a:r>
                      <a:endParaRPr lang="ru-RU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</a:rPr>
              <a:t>Динамика расходов бюджета Сандатовского сельского поселения в </a:t>
            </a:r>
            <a:r>
              <a:rPr lang="ru-RU" sz="3000" dirty="0" smtClean="0">
                <a:latin typeface="Times New Roman" pitchFamily="18" charset="0"/>
              </a:rPr>
              <a:t>2015-2019 </a:t>
            </a:r>
            <a:r>
              <a:rPr lang="ru-RU" sz="3000" dirty="0" smtClean="0">
                <a:latin typeface="Times New Roman" pitchFamily="18" charset="0"/>
              </a:rPr>
              <a:t>годах</a:t>
            </a:r>
            <a:endParaRPr lang="ru-RU" sz="3000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Приоритизация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расходов бюджета Сандатовского сельского поселения Сальского района</a:t>
            </a:r>
            <a:r>
              <a:rPr lang="ru-RU" sz="3300" dirty="0" smtClean="0"/>
              <a:t/>
            </a:r>
            <a:br>
              <a:rPr lang="ru-RU" sz="3300" dirty="0" smtClean="0"/>
            </a:br>
            <a:endParaRPr lang="ru-RU" sz="3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Повышение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заработной платы работникам бюджетного сектора экономики.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Концентрация финансовых ресурсов на выполнение задач, поставленных в программных указах Президента Российской Федерации, будет направлена на достижение значений результатов, установленных «дорожными картами».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Впервые при планировании местного бюджета на 2017 год расходы предусмотрены на основе проектов планов закупок государственных заказчиков в рамках реализации Федерального закона от 05.04.2013 № 44-ФЗ «О контрактной системе в сфере закупок товаров, работ, услуг для обеспечения государственных и муниципальных нужд». </a:t>
            </a:r>
          </a:p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483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Администрация Сандатовского сельского поселения</vt:lpstr>
      <vt:lpstr>Слайд 2</vt:lpstr>
      <vt:lpstr>Слайд 3</vt:lpstr>
      <vt:lpstr>Слайд 4</vt:lpstr>
      <vt:lpstr>Собственные доходы бюджета Сандатовского сельского поселения</vt:lpstr>
      <vt:lpstr>Структура налоговых и неналоговых доходов бюджета Сандатовского сельского поселения в 2017 году</vt:lpstr>
      <vt:lpstr>Безвозмездные поступления из бюджетов других уровней бюджетной системы</vt:lpstr>
      <vt:lpstr>Динамика расходов бюджета Сандатовского сельского поселения в 2015-2019 годах</vt:lpstr>
      <vt:lpstr> Приоритизация расходов бюджета Сандатовского сельского поселения Сальского района </vt:lpstr>
      <vt:lpstr>Структура расходов бюджета Сандатовского сельского поселения  в 2017 году</vt:lpstr>
      <vt:lpstr>Дефицит бюджета Сандатовского сельского поселения Сальского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Сандатовского сельского поселения</dc:title>
  <dc:creator>ФУ</dc:creator>
  <cp:lastModifiedBy>1</cp:lastModifiedBy>
  <cp:revision>24</cp:revision>
  <dcterms:created xsi:type="dcterms:W3CDTF">2015-06-16T10:42:43Z</dcterms:created>
  <dcterms:modified xsi:type="dcterms:W3CDTF">2017-02-08T11:40:41Z</dcterms:modified>
</cp:coreProperties>
</file>