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3" r:id="rId2"/>
    <p:sldId id="257" r:id="rId3"/>
    <p:sldId id="256" r:id="rId4"/>
    <p:sldId id="552" r:id="rId5"/>
    <p:sldId id="281" r:id="rId6"/>
    <p:sldId id="499" r:id="rId7"/>
    <p:sldId id="419" r:id="rId8"/>
    <p:sldId id="422" r:id="rId9"/>
    <p:sldId id="423" r:id="rId10"/>
    <p:sldId id="437" r:id="rId11"/>
    <p:sldId id="429" r:id="rId12"/>
    <p:sldId id="440" r:id="rId13"/>
    <p:sldId id="553" r:id="rId14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7A51"/>
    <a:srgbClr val="33CCFF"/>
    <a:srgbClr val="9148C8"/>
    <a:srgbClr val="00CC00"/>
    <a:srgbClr val="009242"/>
    <a:srgbClr val="FF0066"/>
    <a:srgbClr val="FF9900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99" autoAdjust="0"/>
  </p:normalViewPr>
  <p:slideViewPr>
    <p:cSldViewPr>
      <p:cViewPr varScale="1">
        <p:scale>
          <a:sx n="71" d="100"/>
          <a:sy n="71" d="100"/>
        </p:scale>
        <p:origin x="-10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97544230582289"/>
          <c:y val="1.8245099203536872E-2"/>
          <c:w val="0.51982963935063675"/>
          <c:h val="0.9331013029203651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содержание органов местного самоуправления</c:v>
                </c:pt>
              </c:strCache>
            </c:strRef>
          </c:tx>
          <c:dLbls>
            <c:dLbl>
              <c:idx val="0"/>
              <c:layout>
                <c:manualLayout>
                  <c:x val="9.8577713602736858E-2"/>
                  <c:y val="-0.1490016434955503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5542,2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26,5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2F-4EFA-BB13-48ED833A34C4}"/>
                </c:ext>
              </c:extLst>
            </c:dLbl>
            <c:dLbl>
              <c:idx val="1"/>
              <c:layout>
                <c:manualLayout>
                  <c:x val="9.3897608732654486E-2"/>
                  <c:y val="-0.1459607936282948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5541,2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27,1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4099200591304777E-2"/>
                  <c:y val="-0.1429204226350329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5505,3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25,9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5542.2</c:v>
                </c:pt>
                <c:pt idx="1">
                  <c:v>5541.2</c:v>
                </c:pt>
                <c:pt idx="2">
                  <c:v>5505.3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12F-4EFA-BB13-48ED833A34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Общая сумма расходов</c:v>
                </c:pt>
              </c:strCache>
            </c:strRef>
          </c:tx>
          <c:dLbls>
            <c:dLbl>
              <c:idx val="0"/>
              <c:layout>
                <c:manualLayout>
                  <c:x val="2.9320987654321052E-2"/>
                  <c:y val="-9.122549601768463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20946,4</a:t>
                    </a:r>
                  </a:p>
                  <a:p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2F-4EFA-BB13-48ED833A34C4}"/>
                </c:ext>
              </c:extLst>
            </c:dLbl>
            <c:dLbl>
              <c:idx val="1"/>
              <c:layout>
                <c:manualLayout>
                  <c:x val="3.5493827160494033E-2"/>
                  <c:y val="-6.081699734512321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20441,4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6234567901234688E-2"/>
                  <c:y val="-6.081699734512321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28383,1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20946.400000000001</c:v>
                </c:pt>
                <c:pt idx="1">
                  <c:v>20441.400000000001</c:v>
                </c:pt>
                <c:pt idx="2">
                  <c:v>28383.1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12F-4EFA-BB13-48ED833A34C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Столбец7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Столбец8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2023 год</c:v>
                </c:pt>
                <c:pt idx="1">
                  <c:v>2022 год</c:v>
                </c:pt>
                <c:pt idx="2">
                  <c:v>2021 год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</c:numCache>
            </c:numRef>
          </c:val>
        </c:ser>
        <c:shape val="cylinder"/>
        <c:axId val="106295296"/>
        <c:axId val="106296832"/>
        <c:axId val="0"/>
      </c:bar3DChart>
      <c:catAx>
        <c:axId val="10629529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06296832"/>
        <c:crosses val="autoZero"/>
        <c:auto val="1"/>
        <c:lblAlgn val="ctr"/>
        <c:lblOffset val="100"/>
      </c:catAx>
      <c:valAx>
        <c:axId val="106296832"/>
        <c:scaling>
          <c:orientation val="minMax"/>
        </c:scaling>
        <c:axPos val="b"/>
        <c:majorGridlines/>
        <c:numFmt formatCode="General" sourceLinked="1"/>
        <c:tickLblPos val="none"/>
        <c:crossAx val="10629529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958406240886823"/>
          <c:y val="0.39872748813350362"/>
          <c:w val="0.32688901562989353"/>
          <c:h val="0.60127251186649755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layout/>
    </c:title>
    <c:view3D>
      <c:depthPercent val="100"/>
      <c:rAngAx val="1"/>
    </c:view3D>
    <c:sideWall>
      <c:spPr>
        <a:noFill/>
        <a:ln w="23894">
          <a:noFill/>
        </a:ln>
      </c:spPr>
    </c:sideWall>
    <c:backWall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9.916393648274513E-2"/>
          <c:y val="1.6800860030428518E-2"/>
          <c:w val="0.9508845008782425"/>
          <c:h val="0.881011198828419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96-4069-815A-6036E5328BE5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11404</a:t>
                    </a:r>
                    <a:r>
                      <a:rPr lang="en-US" dirty="0" smtClean="0"/>
                      <a:t>,0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96-4069-815A-6036E5328BE5}"/>
                </c:ext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2019             (факт)</c:v>
                </c:pt>
                <c:pt idx="1">
                  <c:v>2020             (факт)</c:v>
                </c:pt>
                <c:pt idx="2">
                  <c:v>2021          (бюджет)</c:v>
                </c:pt>
                <c:pt idx="3">
                  <c:v>2022             (бюджет)</c:v>
                </c:pt>
                <c:pt idx="4">
                  <c:v>2022             (бюджет)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5"/>
                <c:pt idx="0">
                  <c:v>11268.2</c:v>
                </c:pt>
                <c:pt idx="1">
                  <c:v>11779</c:v>
                </c:pt>
                <c:pt idx="2">
                  <c:v>11023.2</c:v>
                </c:pt>
                <c:pt idx="3">
                  <c:v>11669.9</c:v>
                </c:pt>
                <c:pt idx="4">
                  <c:v>11984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96-4069-815A-6036E5328BE5}"/>
            </c:ext>
          </c:extLst>
        </c:ser>
        <c:shape val="pyramid"/>
        <c:axId val="44031360"/>
        <c:axId val="44184704"/>
        <c:axId val="42733056"/>
      </c:bar3DChart>
      <c:catAx>
        <c:axId val="440313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4184704"/>
        <c:crosses val="autoZero"/>
        <c:auto val="1"/>
        <c:lblAlgn val="ctr"/>
        <c:lblOffset val="100"/>
      </c:catAx>
      <c:valAx>
        <c:axId val="44184704"/>
        <c:scaling>
          <c:orientation val="minMax"/>
        </c:scaling>
        <c:axPos val="l"/>
        <c:numFmt formatCode="#,##0.0" sourceLinked="1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4031360"/>
        <c:crosses val="autoZero"/>
        <c:crossBetween val="between"/>
      </c:valAx>
      <c:serAx>
        <c:axId val="42733056"/>
        <c:scaling>
          <c:orientation val="minMax"/>
        </c:scaling>
        <c:axPos val="b"/>
        <c:numFmt formatCode="General" sourceLinked="1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7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4184704"/>
        <c:crosses val="autoZero"/>
        <c:tickLblSkip val="2"/>
        <c:tickMarkSkip val="1"/>
      </c:serAx>
      <c:spPr>
        <a:noFill/>
        <a:ln w="25393">
          <a:noFill/>
        </a:ln>
      </c:spPr>
    </c:plotArea>
    <c:plotVisOnly val="1"/>
    <c:dispBlanksAs val="gap"/>
  </c:chart>
  <c:txPr>
    <a:bodyPr/>
    <a:lstStyle/>
    <a:p>
      <a:pPr>
        <a:defRPr sz="166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16">
                <a:latin typeface="Times New Roman" pitchFamily="18" charset="0"/>
                <a:cs typeface="Times New Roman" pitchFamily="18" charset="0"/>
              </a:defRPr>
            </a:pPr>
            <a:r>
              <a:rPr lang="ru-RU" sz="1516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11023,2</a:t>
            </a:r>
          </a:p>
          <a:p>
            <a:pPr>
              <a:defRPr sz="1516">
                <a:latin typeface="Times New Roman" pitchFamily="18" charset="0"/>
                <a:cs typeface="Times New Roman" pitchFamily="18" charset="0"/>
              </a:defRPr>
            </a:pPr>
            <a:endParaRPr lang="ru-RU" sz="1516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7000091779572325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9123047607077409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11023,2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974-4573-8174-57E56D880F8F}"/>
              </c:ext>
            </c:extLst>
          </c:dPt>
          <c:dPt>
            <c:idx val="1"/>
            <c:explosion val="14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74-4573-8174-57E56D880F8F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974-4573-8174-57E56D880F8F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74-4573-8174-57E56D880F8F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974-4573-8174-57E56D880F8F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74-4573-8174-57E56D880F8F}"/>
              </c:ext>
            </c:extLst>
          </c:dPt>
          <c:dLbls>
            <c:dLbl>
              <c:idx val="0"/>
              <c:layout>
                <c:manualLayout>
                  <c:x val="-7.9286889270367811E-2"/>
                  <c:y val="-0.2386357175019170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74-4573-8174-57E56D880F8F}"/>
                </c:ext>
              </c:extLst>
            </c:dLbl>
            <c:dLbl>
              <c:idx val="1"/>
              <c:layout>
                <c:manualLayout>
                  <c:x val="-4.5990017686206912E-2"/>
                  <c:y val="2.2467125028622123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74-4573-8174-57E56D880F8F}"/>
                </c:ext>
              </c:extLst>
            </c:dLbl>
            <c:dLbl>
              <c:idx val="2"/>
              <c:layout>
                <c:manualLayout>
                  <c:x val="-7.3668225931885822E-2"/>
                  <c:y val="-6.7263643670194537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74-4573-8174-57E56D880F8F}"/>
                </c:ext>
              </c:extLst>
            </c:dLbl>
            <c:dLbl>
              <c:idx val="3"/>
              <c:layout>
                <c:manualLayout>
                  <c:x val="-0.11013326028290769"/>
                  <c:y val="-0.12187347765485468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74-4573-8174-57E56D880F8F}"/>
                </c:ext>
              </c:extLst>
            </c:dLbl>
            <c:dLbl>
              <c:idx val="4"/>
              <c:layout>
                <c:manualLayout>
                  <c:x val="-6.4216543143951824E-2"/>
                  <c:y val="-0.11384682883500351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74-4573-8174-57E56D880F8F}"/>
                </c:ext>
              </c:extLst>
            </c:dLbl>
            <c:dLbl>
              <c:idx val="5"/>
              <c:layout>
                <c:manualLayout>
                  <c:x val="2.173492819794217E-2"/>
                  <c:y val="-0.1100620002673948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74-4573-8174-57E56D880F8F}"/>
                </c:ext>
              </c:extLst>
            </c:dLbl>
            <c:dLbl>
              <c:idx val="6"/>
              <c:layout>
                <c:manualLayout>
                  <c:x val="7.3830506287831832E-2"/>
                  <c:y val="-0.1231635811243801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74-4573-8174-57E56D880F8F}"/>
                </c:ext>
              </c:extLst>
            </c:dLbl>
            <c:dLbl>
              <c:idx val="7"/>
              <c:layout>
                <c:manualLayout>
                  <c:x val="6.5545136561887346E-2"/>
                  <c:y val="-1.4050525338738677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74-4573-8174-57E56D880F8F}"/>
                </c:ext>
              </c:extLst>
            </c:dLbl>
            <c:spPr>
              <a:noFill/>
              <a:ln w="22756">
                <a:noFill/>
              </a:ln>
            </c:spPr>
            <c:txPr>
              <a:bodyPr/>
              <a:lstStyle/>
              <a:p>
                <a:pPr>
                  <a:defRPr sz="1400" b="1" i="1" baseline="0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- 2537</c:v>
                </c:pt>
                <c:pt idx="1">
                  <c:v>Земельный налог - 4652,2</c:v>
                </c:pt>
                <c:pt idx="2">
                  <c:v>Налог на имущество физических лиц-851,2</c:v>
                </c:pt>
                <c:pt idx="3">
                  <c:v>Доходы от использования имущества, находящегося в гос. и муниципальной собственности - 1361,4</c:v>
                </c:pt>
                <c:pt idx="4">
                  <c:v>Единый сельскохозяйственный налог - 1580,3</c:v>
                </c:pt>
                <c:pt idx="5">
                  <c:v>Госпошлина - 29</c:v>
                </c:pt>
                <c:pt idx="6">
                  <c:v>Штрафы, санкции, возмещение ущерба - 12,1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0.23015095435082369</c:v>
                </c:pt>
                <c:pt idx="1">
                  <c:v>0.42203715799404912</c:v>
                </c:pt>
                <c:pt idx="2">
                  <c:v>7.7218956382901521E-2</c:v>
                </c:pt>
                <c:pt idx="3">
                  <c:v>0.12350315697801015</c:v>
                </c:pt>
                <c:pt idx="4">
                  <c:v>0.14336127440307714</c:v>
                </c:pt>
                <c:pt idx="5">
                  <c:v>2.6308150083460369E-3</c:v>
                </c:pt>
                <c:pt idx="6">
                  <c:v>1.0976848827926554E-3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74-4573-8174-57E56D880F8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НДФЛ - 2537</c:v>
                </c:pt>
                <c:pt idx="1">
                  <c:v>Земельный налог - 4652,2</c:v>
                </c:pt>
                <c:pt idx="2">
                  <c:v>Налог на имущество физических лиц-851,2</c:v>
                </c:pt>
                <c:pt idx="3">
                  <c:v>Доходы от использования имущества, находящегося в гос. и муниципальной собственности - 1361,4</c:v>
                </c:pt>
                <c:pt idx="4">
                  <c:v>Единый сельскохозяйственный налог - 1580,3</c:v>
                </c:pt>
                <c:pt idx="5">
                  <c:v>Госпошлина - 29</c:v>
                </c:pt>
                <c:pt idx="6">
                  <c:v>Штрафы, санкции, возмещение ущерба - 12,1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11 023,2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НДФЛ - 2537</c:v>
                </c:pt>
                <c:pt idx="1">
                  <c:v>Земельный налог - 4652,2</c:v>
                </c:pt>
                <c:pt idx="2">
                  <c:v>Налог на имущество физических лиц-851,2</c:v>
                </c:pt>
                <c:pt idx="3">
                  <c:v>Доходы от использования имущества, находящегося в гос. и муниципальной собственности - 1361,4</c:v>
                </c:pt>
                <c:pt idx="4">
                  <c:v>Единый сельскохозяйственный налог - 1580,3</c:v>
                </c:pt>
                <c:pt idx="5">
                  <c:v>Госпошлина - 29</c:v>
                </c:pt>
                <c:pt idx="6">
                  <c:v>Штрафы, санкции, возмещение ущерба - 12,1</c:v>
                </c:pt>
              </c:strCache>
            </c:strRef>
          </c:cat>
          <c:val>
            <c:numRef>
              <c:f>Лист1!$D$2:$D$8</c:f>
              <c:numCache>
                <c:formatCode>#,##0.0</c:formatCode>
                <c:ptCount val="7"/>
                <c:pt idx="0">
                  <c:v>2537</c:v>
                </c:pt>
                <c:pt idx="1">
                  <c:v>4652.2</c:v>
                </c:pt>
                <c:pt idx="2">
                  <c:v>851.2</c:v>
                </c:pt>
                <c:pt idx="3">
                  <c:v>1361.4</c:v>
                </c:pt>
                <c:pt idx="4">
                  <c:v>1580.3</c:v>
                </c:pt>
                <c:pt idx="5">
                  <c:v>29</c:v>
                </c:pt>
                <c:pt idx="6">
                  <c:v>12.1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12 023,2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НДФЛ - 2537</c:v>
                </c:pt>
                <c:pt idx="1">
                  <c:v>Земельный налог - 4652,2</c:v>
                </c:pt>
                <c:pt idx="2">
                  <c:v>Налог на имущество физических лиц-851,2</c:v>
                </c:pt>
                <c:pt idx="3">
                  <c:v>Доходы от использования имущества, находящегося в гос. и муниципальной собственности - 1361,4</c:v>
                </c:pt>
                <c:pt idx="4">
                  <c:v>Единый сельскохозяйственный налог - 1580,3</c:v>
                </c:pt>
                <c:pt idx="5">
                  <c:v>Госпошлина - 29</c:v>
                </c:pt>
                <c:pt idx="6">
                  <c:v>Штрафы, санкции, возмещение ущерба - 12,1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13 023,2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НДФЛ - 2537</c:v>
                </c:pt>
                <c:pt idx="1">
                  <c:v>Земельный налог - 4652,2</c:v>
                </c:pt>
                <c:pt idx="2">
                  <c:v>Налог на имущество физических лиц-851,2</c:v>
                </c:pt>
                <c:pt idx="3">
                  <c:v>Доходы от использования имущества, находящегося в гос. и муниципальной собственности - 1361,4</c:v>
                </c:pt>
                <c:pt idx="4">
                  <c:v>Единый сельскохозяйственный налог - 1580,3</c:v>
                </c:pt>
                <c:pt idx="5">
                  <c:v>Госпошлина - 29</c:v>
                </c:pt>
                <c:pt idx="6">
                  <c:v>Штрафы, санкции, возмещение ущерба - 12,1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</c:numCache>
            </c:numRef>
          </c:val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0825405181393577"/>
          <c:y val="9.3267498059588616E-2"/>
          <c:w val="0.33522193971841746"/>
          <c:h val="0.81808091424402885"/>
        </c:manualLayout>
      </c:layout>
      <c:spPr>
        <a:solidFill>
          <a:schemeClr val="bg1">
            <a:alpha val="30000"/>
          </a:schemeClr>
        </a:solidFill>
      </c:spPr>
      <c:txPr>
        <a:bodyPr/>
        <a:lstStyle/>
        <a:p>
          <a:pPr>
            <a:defRPr sz="125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51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6927258627037084"/>
          <c:y val="0.10316980481935455"/>
          <c:w val="0.82874315707841051"/>
          <c:h val="0.7757901685992090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3229994215398214E-3"/>
                  <c:y val="-0.3574224802700444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8D-45BF-8FC0-2536FB1A7B34}"/>
                </c:ext>
              </c:extLst>
            </c:dLbl>
            <c:dLbl>
              <c:idx val="1"/>
              <c:layout>
                <c:manualLayout>
                  <c:x val="3.8115202747638212E-3"/>
                  <c:y val="-0.2082020004617707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8D-45BF-8FC0-2536FB1A7B34}"/>
                </c:ext>
              </c:extLst>
            </c:dLbl>
            <c:dLbl>
              <c:idx val="2"/>
              <c:layout>
                <c:manualLayout>
                  <c:x val="5.3509949065824866E-3"/>
                  <c:y val="-0.2338868289665338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8D-45BF-8FC0-2536FB1A7B34}"/>
                </c:ext>
              </c:extLst>
            </c:dLbl>
            <c:dLbl>
              <c:idx val="3"/>
              <c:layout>
                <c:manualLayout>
                  <c:x val="6.2161665801949038E-3"/>
                  <c:y val="-0.2423505654104703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8D-45BF-8FC0-2536FB1A7B34}"/>
                </c:ext>
              </c:extLst>
            </c:dLbl>
            <c:dLbl>
              <c:idx val="4"/>
              <c:layout>
                <c:manualLayout>
                  <c:x val="5.56269308950425E-3"/>
                  <c:y val="-0.3188801495770328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8D-45BF-8FC0-2536FB1A7B34}"/>
                </c:ext>
              </c:extLst>
            </c:dLbl>
            <c:dLbl>
              <c:idx val="5"/>
              <c:layout>
                <c:manualLayout>
                  <c:x val="1.5301268268667413E-2"/>
                  <c:y val="-0.289619582930238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8D-45BF-8FC0-2536FB1A7B34}"/>
                </c:ext>
              </c:extLst>
            </c:dLbl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2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2019 (факт)</c:v>
                </c:pt>
                <c:pt idx="1">
                  <c:v>2020 (факт)</c:v>
                </c:pt>
                <c:pt idx="2">
                  <c:v>2021 (бюджет)</c:v>
                </c:pt>
                <c:pt idx="3">
                  <c:v>2022 (бюджет)</c:v>
                </c:pt>
                <c:pt idx="4">
                  <c:v>2023 (бюджет)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6"/>
                <c:pt idx="0">
                  <c:v>2733.5</c:v>
                </c:pt>
                <c:pt idx="1">
                  <c:v>2721.2</c:v>
                </c:pt>
                <c:pt idx="2">
                  <c:v>2537</c:v>
                </c:pt>
                <c:pt idx="3">
                  <c:v>2714.6</c:v>
                </c:pt>
                <c:pt idx="4">
                  <c:v>2904.6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8D-45BF-8FC0-2536FB1A7B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2019 (факт)</c:v>
                </c:pt>
                <c:pt idx="1">
                  <c:v>2020 (факт)</c:v>
                </c:pt>
                <c:pt idx="2">
                  <c:v>2021 (бюджет)</c:v>
                </c:pt>
                <c:pt idx="3">
                  <c:v>2022 (бюджет)</c:v>
                </c:pt>
                <c:pt idx="4">
                  <c:v>2023 (бюджет)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6"/>
              </c:numCache>
            </c:numRef>
          </c:val>
        </c:ser>
        <c:shape val="cylinder"/>
        <c:axId val="45168896"/>
        <c:axId val="45182976"/>
        <c:axId val="0"/>
      </c:bar3DChart>
      <c:catAx>
        <c:axId val="451688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5182976"/>
        <c:crosses val="autoZero"/>
        <c:auto val="1"/>
        <c:lblAlgn val="ctr"/>
        <c:lblOffset val="100"/>
      </c:catAx>
      <c:valAx>
        <c:axId val="4518297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398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5168896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3"/>
  <c:chart>
    <c:view3D>
      <c:depthPercent val="100"/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9565217391304282"/>
          <c:y val="3.0131826741996232E-2"/>
          <c:w val="0.63615560640732494"/>
          <c:h val="0.7721280602636553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6259902626675595E-2"/>
                  <c:y val="-8.289601449096047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00-49CE-B702-D12BE67A33D4}"/>
                </c:ext>
              </c:extLst>
            </c:dLbl>
            <c:dLbl>
              <c:idx val="1"/>
              <c:layout>
                <c:manualLayout>
                  <c:x val="1.6866021518302621E-2"/>
                  <c:y val="-1.453787792553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00-49CE-B702-D12BE67A33D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/>
                      <a:t>17359,9</a:t>
                    </a:r>
                    <a:endParaRPr lang="ru-RU" sz="1500" dirty="0" smtClean="0"/>
                  </a:p>
                  <a:p>
                    <a:endParaRPr lang="en-US" dirty="0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00-49CE-B702-D12BE67A33D4}"/>
                </c:ext>
              </c:extLst>
            </c:dLbl>
            <c:dLbl>
              <c:idx val="3"/>
              <c:layout>
                <c:manualLayout>
                  <c:x val="1.3923891497436053E-2"/>
                  <c:y val="-9.375000000000063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00-49CE-B702-D12BE67A33D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Лист1!$B$2:$B$7</c:f>
              <c:numCache>
                <c:formatCode>_-* #,##0.0_р_._-;\-* #,##0.0_р_._-;_-* "-"?_р_._-;_-@_-</c:formatCode>
                <c:ptCount val="6"/>
                <c:pt idx="0">
                  <c:v>5539.6</c:v>
                </c:pt>
                <c:pt idx="1">
                  <c:v>10785.9</c:v>
                </c:pt>
                <c:pt idx="2">
                  <c:v>17359.900000000001</c:v>
                </c:pt>
                <c:pt idx="3">
                  <c:v>8771.5</c:v>
                </c:pt>
                <c:pt idx="4">
                  <c:v>8962.4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D00-49CE-B702-D12BE67A33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D00-49CE-B702-D12BE67A33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D00-49CE-B702-D12BE67A33D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</c:numCache>
            </c:numRef>
          </c:val>
        </c:ser>
        <c:gapWidth val="62"/>
        <c:gapDepth val="242"/>
        <c:shape val="box"/>
        <c:axId val="45576960"/>
        <c:axId val="45578496"/>
        <c:axId val="0"/>
      </c:bar3DChart>
      <c:catAx>
        <c:axId val="45576960"/>
        <c:scaling>
          <c:orientation val="minMax"/>
        </c:scaling>
        <c:axPos val="b"/>
        <c:numFmt formatCode="General" sourceLinked="1"/>
        <c:tickLblPos val="nextTo"/>
        <c:crossAx val="45578496"/>
        <c:crosses val="autoZero"/>
        <c:auto val="1"/>
        <c:lblAlgn val="ctr"/>
        <c:lblOffset val="100"/>
      </c:catAx>
      <c:valAx>
        <c:axId val="45578496"/>
        <c:scaling>
          <c:logBase val="10"/>
          <c:orientation val="minMax"/>
          <c:min val="1000"/>
        </c:scaling>
        <c:axPos val="l"/>
        <c:majorGridlines/>
        <c:numFmt formatCode="_-* #,##0.0_р_._-;\-* #,##0.0_р_._-;_-* &quot;-&quot;?_р_._-;_-@_-" sourceLinked="1"/>
        <c:tickLblPos val="nextTo"/>
        <c:crossAx val="45576960"/>
        <c:crosses val="autoZero"/>
        <c:crossBetween val="between"/>
        <c:minorUnit val="2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324942791762014"/>
          <c:y val="0.39171374764595207"/>
          <c:w val="0.13817479112820819"/>
          <c:h val="0.3268750897024111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43"/>
          <c:y val="5.3570374015748032E-2"/>
          <c:w val="0.84132891360019724"/>
          <c:h val="0.810861712598429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7.9519896134284812E-3"/>
                  <c:y val="-5.164028321177528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16757.5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17026.900000000001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19832.3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1.6737320965048933E-2"/>
                  <c:y val="0.1259875028900692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28383.1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>
                <c:manualLayout>
                  <c:x val="1.8922393202517002E-2"/>
                  <c:y val="0.1144017031140683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20441.400000000001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29-473C-B20D-52B026F8230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2023 год</c:v>
                </c:pt>
              </c:strCache>
            </c:strRef>
          </c:tx>
          <c:dLbls>
            <c:dLbl>
              <c:idx val="0"/>
              <c:layout>
                <c:manualLayout>
                  <c:x val="1.1644549663087559E-2"/>
                  <c:y val="8.81846461504282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Лист1!$G$2</c:f>
              <c:numCache>
                <c:formatCode>_-* #,##0.0_р_._-;\-* #,##0.0_р_._-;_-* "-"?_р_._-;_-@_-</c:formatCode>
                <c:ptCount val="1"/>
                <c:pt idx="0">
                  <c:v>20946.400000000001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29-473C-B20D-52B026F82307}"/>
            </c:ext>
          </c:extLst>
        </c:ser>
        <c:dLbls>
          <c:showVal val="1"/>
        </c:dLbls>
        <c:shape val="cone"/>
        <c:axId val="46176128"/>
        <c:axId val="46177664"/>
        <c:axId val="0"/>
      </c:bar3DChart>
      <c:catAx>
        <c:axId val="46176128"/>
        <c:scaling>
          <c:orientation val="minMax"/>
        </c:scaling>
        <c:delete val="1"/>
        <c:axPos val="b"/>
        <c:numFmt formatCode="General" sourceLinked="0"/>
        <c:tickLblPos val="none"/>
        <c:crossAx val="46177664"/>
        <c:crosses val="autoZero"/>
        <c:auto val="1"/>
        <c:lblAlgn val="ctr"/>
        <c:lblOffset val="100"/>
      </c:catAx>
      <c:valAx>
        <c:axId val="46177664"/>
        <c:scaling>
          <c:orientation val="minMax"/>
        </c:scaling>
        <c:axPos val="l"/>
        <c:majorGridlines/>
        <c:numFmt formatCode="_-* #,##0.0_р_._-;\-* #,##0.0_р_._-;_-* &quot;-&quot;?_р_._-;_-@_-" sourceLinked="1"/>
        <c:tickLblPos val="nextTo"/>
        <c:crossAx val="4617612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43"/>
          <c:y val="5.3570374015748032E-2"/>
          <c:w val="0.84132891360019724"/>
          <c:h val="0.810861712598429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-4.7359621286237087E-2"/>
                  <c:y val="3.0586316235133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11023.2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год2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10462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16298.7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 год2</c:v>
                </c:pt>
              </c:strCache>
            </c:strRef>
          </c:tx>
          <c:dLbls>
            <c:dLbl>
              <c:idx val="0"/>
              <c:layout>
                <c:manualLayout>
                  <c:x val="9.4594774256193531E-3"/>
                  <c:y val="6.819062146248043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8118.4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 год</c:v>
                </c:pt>
              </c:strCache>
            </c:strRef>
          </c:tx>
          <c:dLbls>
            <c:dLbl>
              <c:idx val="0"/>
              <c:layout>
                <c:manualLayout>
                  <c:x val="1.6011255786745202E-2"/>
                  <c:y val="4.76673762975285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59-44E8-BA05-AACDCC368B6E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8029.1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59-44E8-BA05-AACDCC368B6E}"/>
            </c:ext>
          </c:extLst>
        </c:ser>
        <c:dLbls>
          <c:showVal val="1"/>
        </c:dLbls>
        <c:shape val="cone"/>
        <c:axId val="46646016"/>
        <c:axId val="46647552"/>
        <c:axId val="0"/>
      </c:bar3DChart>
      <c:catAx>
        <c:axId val="46646016"/>
        <c:scaling>
          <c:orientation val="minMax"/>
        </c:scaling>
        <c:delete val="1"/>
        <c:axPos val="b"/>
        <c:numFmt formatCode="General" sourceLinked="0"/>
        <c:tickLblPos val="none"/>
        <c:crossAx val="46647552"/>
        <c:crosses val="autoZero"/>
        <c:auto val="1"/>
        <c:lblAlgn val="ctr"/>
        <c:lblOffset val="100"/>
      </c:catAx>
      <c:valAx>
        <c:axId val="46647552"/>
        <c:scaling>
          <c:orientation val="minMax"/>
          <c:max val="16000"/>
          <c:min val="2000"/>
        </c:scaling>
        <c:axPos val="l"/>
        <c:majorGridlines/>
        <c:numFmt formatCode="_-* #,##0.0_р_._-;\-* #,##0.0_р_._-;_-* &quot;-&quot;?_р_._-;_-@_-" sourceLinked="1"/>
        <c:tickLblPos val="nextTo"/>
        <c:crossAx val="4664601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Бюджет Сандатовского сельского поселения Сальского района на 2021год и плановый период 2022и 2023годов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Сандатовского сельского поселения на 2021 – 2023 годы (Постановление Администрации Сандатовского сельского поселения № 76 от 12.10.2020)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Сандатовского сельского поселения </a:t>
          </a:r>
          <a:r>
            <a:rPr lang="ru-RU" sz="160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на 2021 – 2023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годы (Постановление Администрации Сандатовского сельского поселения </a:t>
          </a:r>
          <a:r>
            <a:rPr lang="ru-RU" sz="160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№ 77 от 21.10.2020)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Сандатовского сельского поселения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37DCE3ED-67C5-49B3-84AA-3F9B2886F08F}" type="presOf" srcId="{9BF7A4FA-841F-47F1-98E7-189AC313D563}" destId="{F5C3F7F1-CEA0-49C4-9AA0-D342FEFEA354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35DB50B2-F52B-481E-A2EB-91E7B973C3F0}" type="presParOf" srcId="{CFD95AE2-9DD3-4546-9422-DB43A51E6B2E}" destId="{FAE584BA-2169-4818-86D4-2DFBE33EDFFC}" srcOrd="1" destOrd="0" presId="urn:microsoft.com/office/officeart/2005/8/layout/hList3"/>
    <dgm:cxn modelId="{A58DF4AB-0416-4028-BED0-7D962826850F}" type="presParOf" srcId="{CFD95AE2-9DD3-4546-9422-DB43A51E6B2E}" destId="{77B589DE-2A0B-4817-8666-D284E4CFE8A0}" srcOrd="2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53A93-71E8-4EC2-8BE5-91938792F43B}" type="doc">
      <dgm:prSet loTypeId="urn:microsoft.com/office/officeart/2005/8/layout/radial5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A682FE1-2192-4218-91DA-F2CBAB1FCE8C}">
      <dgm:prSet phldrT="[Текст]" custT="1"/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бюджетной политики Сандатовского сельского поселения</a:t>
          </a:r>
        </a:p>
        <a:p>
          <a:r>
            <a:rPr lang="ru-RU" sz="1400" i="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dirty="0"/>
        </a:p>
      </dgm:t>
    </dgm:pt>
    <dgm:pt modelId="{60F4C142-7554-4827-A039-0A723CAD5914}" type="parTrans" cxnId="{B18D7721-F9C6-4854-96D1-CA01A00DDF1A}">
      <dgm:prSet/>
      <dgm:spPr/>
      <dgm:t>
        <a:bodyPr/>
        <a:lstStyle/>
        <a:p>
          <a:endParaRPr lang="ru-RU"/>
        </a:p>
      </dgm:t>
    </dgm:pt>
    <dgm:pt modelId="{110D044A-52F2-49E8-9CEC-DD72DA85180E}" type="sibTrans" cxnId="{B18D7721-F9C6-4854-96D1-CA01A00DDF1A}">
      <dgm:prSet/>
      <dgm:spPr/>
      <dgm:t>
        <a:bodyPr/>
        <a:lstStyle/>
        <a:p>
          <a:endParaRPr lang="ru-RU"/>
        </a:p>
      </dgm:t>
    </dgm:pt>
    <dgm:pt modelId="{588776A5-BE7C-45A4-8D31-E3B31489787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9DD973-EC39-4A68-A77C-2ECF4DCD2644}" type="parTrans" cxnId="{F9E2AD05-6856-40A4-A0AE-F54BED5A6DC0}">
      <dgm:prSet/>
      <dgm:spPr/>
      <dgm:t>
        <a:bodyPr/>
        <a:lstStyle/>
        <a:p>
          <a:endParaRPr lang="ru-RU"/>
        </a:p>
      </dgm:t>
    </dgm:pt>
    <dgm:pt modelId="{7B72D89A-8F5E-421D-ACDA-982668C97016}" type="sibTrans" cxnId="{F9E2AD05-6856-40A4-A0AE-F54BED5A6DC0}">
      <dgm:prSet/>
      <dgm:spPr/>
      <dgm:t>
        <a:bodyPr/>
        <a:lstStyle/>
        <a:p>
          <a:endParaRPr lang="ru-RU"/>
        </a:p>
      </dgm:t>
    </dgm:pt>
    <dgm:pt modelId="{07863912-AE71-4D83-B893-846A34E6A8F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Сандатовского сельского поселения ключевым направлениям развития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A033CF-1F74-41A0-A1DB-61C2F84F241B}" type="parTrans" cxnId="{059A19B1-2F0D-4E2B-AFA8-A4574710F115}">
      <dgm:prSet/>
      <dgm:spPr/>
      <dgm:t>
        <a:bodyPr/>
        <a:lstStyle/>
        <a:p>
          <a:endParaRPr lang="ru-RU"/>
        </a:p>
      </dgm:t>
    </dgm:pt>
    <dgm:pt modelId="{A1D2972D-22B4-468B-966C-20DAA51184F5}" type="sibTrans" cxnId="{059A19B1-2F0D-4E2B-AFA8-A4574710F115}">
      <dgm:prSet/>
      <dgm:spPr/>
      <dgm:t>
        <a:bodyPr/>
        <a:lstStyle/>
        <a:p>
          <a:endParaRPr lang="ru-RU"/>
        </a:p>
      </dgm:t>
    </dgm:pt>
    <dgm:pt modelId="{619228FD-C9AD-4705-B503-327EEEB0A22B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B819E3-ED0B-4CAC-8F15-CCB73362C661}" type="parTrans" cxnId="{AB15347A-2CBC-4AFD-B7EF-B4CC10A6D363}">
      <dgm:prSet/>
      <dgm:spPr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5D51E19F-BAA3-43AC-B743-91DBCF139CFD}" type="sibTrans" cxnId="{AB15347A-2CBC-4AFD-B7EF-B4CC10A6D363}">
      <dgm:prSet/>
      <dgm:spPr/>
      <dgm:t>
        <a:bodyPr/>
        <a:lstStyle/>
        <a:p>
          <a:endParaRPr lang="ru-RU"/>
        </a:p>
      </dgm:t>
    </dgm:pt>
    <dgm:pt modelId="{28B84F80-1713-45FA-A668-2A067E45003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87A77F4-8EA4-43EC-A2C0-329CDC7FE0DE}" type="parTrans" cxnId="{43885F54-15E8-4072-937F-9226D74628F7}">
      <dgm:prSet/>
      <dgm:spPr/>
      <dgm:t>
        <a:bodyPr/>
        <a:lstStyle/>
        <a:p>
          <a:endParaRPr lang="ru-RU"/>
        </a:p>
      </dgm:t>
    </dgm:pt>
    <dgm:pt modelId="{24C1311F-162C-4A4D-8A85-EC801F515A2B}" type="sibTrans" cxnId="{43885F54-15E8-4072-937F-9226D74628F7}">
      <dgm:prSet/>
      <dgm:spPr/>
      <dgm:t>
        <a:bodyPr/>
        <a:lstStyle/>
        <a:p>
          <a:endParaRPr lang="ru-RU"/>
        </a:p>
      </dgm:t>
    </dgm:pt>
    <dgm:pt modelId="{8C57921B-9F9A-4A12-96DC-48B8956366B2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B11D306-C12F-4640-91AB-ACC9B5815404}" type="parTrans" cxnId="{2803BC29-01F3-48EE-841C-E16CB543E918}">
      <dgm:prSet/>
      <dgm:spPr/>
      <dgm:t>
        <a:bodyPr/>
        <a:lstStyle/>
        <a:p>
          <a:endParaRPr lang="ru-RU"/>
        </a:p>
      </dgm:t>
    </dgm:pt>
    <dgm:pt modelId="{5455E29E-5DA8-41FF-AF9F-F1B952FAA3C2}" type="sibTrans" cxnId="{2803BC29-01F3-48EE-841C-E16CB543E918}">
      <dgm:prSet/>
      <dgm:spPr/>
      <dgm:t>
        <a:bodyPr/>
        <a:lstStyle/>
        <a:p>
          <a:endParaRPr lang="ru-RU"/>
        </a:p>
      </dgm:t>
    </dgm:pt>
    <dgm:pt modelId="{AD23C868-BBE9-4AD3-9353-B6E3296BB331}" type="pres">
      <dgm:prSet presAssocID="{CED53A93-71E8-4EC2-8BE5-91938792F4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57D3B-B957-4C14-86AF-B165A268892B}" type="pres">
      <dgm:prSet presAssocID="{BA682FE1-2192-4218-91DA-F2CBAB1FCE8C}" presName="centerShape" presStyleLbl="node0" presStyleIdx="0" presStyleCnt="1" custScaleX="134855" custScaleY="122798" custLinFactNeighborX="-702" custLinFactNeighborY="-18399"/>
      <dgm:spPr/>
      <dgm:t>
        <a:bodyPr/>
        <a:lstStyle/>
        <a:p>
          <a:endParaRPr lang="ru-RU"/>
        </a:p>
      </dgm:t>
    </dgm:pt>
    <dgm:pt modelId="{4BFCC67C-01E0-4706-B8B4-1F8F2C2F130B}" type="pres">
      <dgm:prSet presAssocID="{1A9DD973-EC39-4A68-A77C-2ECF4DCD264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7EC91DB-5CB6-4C0B-A631-496F04224694}" type="pres">
      <dgm:prSet presAssocID="{1A9DD973-EC39-4A68-A77C-2ECF4DCD264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1074AC8-5E5D-44C1-B388-B81C344112D7}" type="pres">
      <dgm:prSet presAssocID="{588776A5-BE7C-45A4-8D31-E3B314897870}" presName="node" presStyleLbl="node1" presStyleIdx="0" presStyleCnt="5" custScaleX="156969" custScaleY="121632" custRadScaleRad="137079" custRadScaleInc="13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CB159-B422-44AE-B8B5-625D5ED9ED39}" type="pres">
      <dgm:prSet presAssocID="{0DA033CF-1F74-41A0-A1DB-61C2F84F241B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74EEFA6-9443-467D-80D2-A9F3759B18C7}" type="pres">
      <dgm:prSet presAssocID="{0DA033CF-1F74-41A0-A1DB-61C2F84F24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0A4CD80-46A9-4C58-B3C2-2D572F0DFB5F}" type="pres">
      <dgm:prSet presAssocID="{07863912-AE71-4D83-B893-846A34E6A8F5}" presName="node" presStyleLbl="node1" presStyleIdx="1" presStyleCnt="5" custScaleX="160897" custScaleY="121625" custRadScaleRad="72769" custRadScaleInc="29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64C7A-5A81-4BAE-807A-A681681D9954}" type="pres">
      <dgm:prSet presAssocID="{9B11D306-C12F-4640-91AB-ACC9B581540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AE3F483-3871-4C84-A9B4-5E77EBA6EBAF}" type="pres">
      <dgm:prSet presAssocID="{9B11D306-C12F-4640-91AB-ACC9B581540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A20B577-E084-4A3A-8A0B-24E3B4429303}" type="pres">
      <dgm:prSet presAssocID="{8C57921B-9F9A-4A12-96DC-48B8956366B2}" presName="node" presStyleLbl="node1" presStyleIdx="2" presStyleCnt="5" custScaleX="153345" custScaleY="127469" custRadScaleRad="114272" custRadScaleInc="-130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9D24-0D62-4224-8B03-8D0408277A71}" type="pres">
      <dgm:prSet presAssocID="{0AB819E3-ED0B-4CAC-8F15-CCB73362C66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3E798519-3937-4055-B2E7-51689B1FB2AB}" type="pres">
      <dgm:prSet presAssocID="{0AB819E3-ED0B-4CAC-8F15-CCB73362C6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B89C421-F0D8-44E3-BD0A-4C6E08938364}" type="pres">
      <dgm:prSet presAssocID="{619228FD-C9AD-4705-B503-327EEEB0A22B}" presName="node" presStyleLbl="node1" presStyleIdx="3" presStyleCnt="5" custScaleX="157078" custScaleY="119781" custRadScaleRad="115474" custRadScaleInc="10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4444-8331-41F3-825C-CDF51849DCA2}" type="pres">
      <dgm:prSet presAssocID="{287A77F4-8EA4-43EC-A2C0-329CDC7FE0D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59C94386-71C3-4F84-9524-F75FD0E856A7}" type="pres">
      <dgm:prSet presAssocID="{287A77F4-8EA4-43EC-A2C0-329CDC7FE0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0D3701F-8426-4130-8133-4F32806D0F99}" type="pres">
      <dgm:prSet presAssocID="{28B84F80-1713-45FA-A668-2A067E450039}" presName="node" presStyleLbl="node1" presStyleIdx="4" presStyleCnt="5" custScaleX="161261" custScaleY="128429" custRadScaleRad="142660" custRadScaleInc="52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885F54-15E8-4072-937F-9226D74628F7}" srcId="{BA682FE1-2192-4218-91DA-F2CBAB1FCE8C}" destId="{28B84F80-1713-45FA-A668-2A067E450039}" srcOrd="4" destOrd="0" parTransId="{287A77F4-8EA4-43EC-A2C0-329CDC7FE0DE}" sibTransId="{24C1311F-162C-4A4D-8A85-EC801F515A2B}"/>
    <dgm:cxn modelId="{13DFE395-6577-4DDD-8069-407818D5D43E}" type="presOf" srcId="{BA682FE1-2192-4218-91DA-F2CBAB1FCE8C}" destId="{5BA57D3B-B957-4C14-86AF-B165A268892B}" srcOrd="0" destOrd="0" presId="urn:microsoft.com/office/officeart/2005/8/layout/radial5"/>
    <dgm:cxn modelId="{B60151D5-6939-4E11-A37D-DE71E38A6A78}" type="presOf" srcId="{9B11D306-C12F-4640-91AB-ACC9B5815404}" destId="{1AE3F483-3871-4C84-A9B4-5E77EBA6EBAF}" srcOrd="1" destOrd="0" presId="urn:microsoft.com/office/officeart/2005/8/layout/radial5"/>
    <dgm:cxn modelId="{25E09202-B50A-4769-82F9-55C7D2E4FA4A}" type="presOf" srcId="{8C57921B-9F9A-4A12-96DC-48B8956366B2}" destId="{DA20B577-E084-4A3A-8A0B-24E3B4429303}" srcOrd="0" destOrd="0" presId="urn:microsoft.com/office/officeart/2005/8/layout/radial5"/>
    <dgm:cxn modelId="{1139FA4B-BFFF-4621-BD40-B35EE105B72F}" type="presOf" srcId="{588776A5-BE7C-45A4-8D31-E3B314897870}" destId="{D1074AC8-5E5D-44C1-B388-B81C344112D7}" srcOrd="0" destOrd="0" presId="urn:microsoft.com/office/officeart/2005/8/layout/radial5"/>
    <dgm:cxn modelId="{7DCC30B5-142F-40A9-BC4D-A989285754CC}" type="presOf" srcId="{28B84F80-1713-45FA-A668-2A067E450039}" destId="{30D3701F-8426-4130-8133-4F32806D0F99}" srcOrd="0" destOrd="0" presId="urn:microsoft.com/office/officeart/2005/8/layout/radial5"/>
    <dgm:cxn modelId="{9CE7A299-E0D4-4597-855C-E4000A19BCEC}" type="presOf" srcId="{CED53A93-71E8-4EC2-8BE5-91938792F43B}" destId="{AD23C868-BBE9-4AD3-9353-B6E3296BB331}" srcOrd="0" destOrd="0" presId="urn:microsoft.com/office/officeart/2005/8/layout/radial5"/>
    <dgm:cxn modelId="{958F3B5C-D16B-43A5-9C9E-238208ACFB7F}" type="presOf" srcId="{287A77F4-8EA4-43EC-A2C0-329CDC7FE0DE}" destId="{59C94386-71C3-4F84-9524-F75FD0E856A7}" srcOrd="1" destOrd="0" presId="urn:microsoft.com/office/officeart/2005/8/layout/radial5"/>
    <dgm:cxn modelId="{AB15347A-2CBC-4AFD-B7EF-B4CC10A6D363}" srcId="{BA682FE1-2192-4218-91DA-F2CBAB1FCE8C}" destId="{619228FD-C9AD-4705-B503-327EEEB0A22B}" srcOrd="3" destOrd="0" parTransId="{0AB819E3-ED0B-4CAC-8F15-CCB73362C661}" sibTransId="{5D51E19F-BAA3-43AC-B743-91DBCF139CFD}"/>
    <dgm:cxn modelId="{EA80E79B-734B-4386-B7E9-A4ACA8A6F797}" type="presOf" srcId="{07863912-AE71-4D83-B893-846A34E6A8F5}" destId="{E0A4CD80-46A9-4C58-B3C2-2D572F0DFB5F}" srcOrd="0" destOrd="0" presId="urn:microsoft.com/office/officeart/2005/8/layout/radial5"/>
    <dgm:cxn modelId="{908B511E-548F-44CD-AF4F-80BA15115727}" type="presOf" srcId="{287A77F4-8EA4-43EC-A2C0-329CDC7FE0DE}" destId="{7CD94444-8331-41F3-825C-CDF51849DCA2}" srcOrd="0" destOrd="0" presId="urn:microsoft.com/office/officeart/2005/8/layout/radial5"/>
    <dgm:cxn modelId="{F9E2AD05-6856-40A4-A0AE-F54BED5A6DC0}" srcId="{BA682FE1-2192-4218-91DA-F2CBAB1FCE8C}" destId="{588776A5-BE7C-45A4-8D31-E3B314897870}" srcOrd="0" destOrd="0" parTransId="{1A9DD973-EC39-4A68-A77C-2ECF4DCD2644}" sibTransId="{7B72D89A-8F5E-421D-ACDA-982668C97016}"/>
    <dgm:cxn modelId="{D098D0D2-A035-4A7D-A0BE-A7725B628092}" type="presOf" srcId="{1A9DD973-EC39-4A68-A77C-2ECF4DCD2644}" destId="{97EC91DB-5CB6-4C0B-A631-496F04224694}" srcOrd="1" destOrd="0" presId="urn:microsoft.com/office/officeart/2005/8/layout/radial5"/>
    <dgm:cxn modelId="{2803BC29-01F3-48EE-841C-E16CB543E918}" srcId="{BA682FE1-2192-4218-91DA-F2CBAB1FCE8C}" destId="{8C57921B-9F9A-4A12-96DC-48B8956366B2}" srcOrd="2" destOrd="0" parTransId="{9B11D306-C12F-4640-91AB-ACC9B5815404}" sibTransId="{5455E29E-5DA8-41FF-AF9F-F1B952FAA3C2}"/>
    <dgm:cxn modelId="{3D68F9BC-3C67-4768-BB8C-13D92FFF6005}" type="presOf" srcId="{0DA033CF-1F74-41A0-A1DB-61C2F84F241B}" destId="{118CB159-B422-44AE-B8B5-625D5ED9ED39}" srcOrd="0" destOrd="0" presId="urn:microsoft.com/office/officeart/2005/8/layout/radial5"/>
    <dgm:cxn modelId="{F5E66F06-B699-4544-932C-88ECE73A9172}" type="presOf" srcId="{1A9DD973-EC39-4A68-A77C-2ECF4DCD2644}" destId="{4BFCC67C-01E0-4706-B8B4-1F8F2C2F130B}" srcOrd="0" destOrd="0" presId="urn:microsoft.com/office/officeart/2005/8/layout/radial5"/>
    <dgm:cxn modelId="{B18D7721-F9C6-4854-96D1-CA01A00DDF1A}" srcId="{CED53A93-71E8-4EC2-8BE5-91938792F43B}" destId="{BA682FE1-2192-4218-91DA-F2CBAB1FCE8C}" srcOrd="0" destOrd="0" parTransId="{60F4C142-7554-4827-A039-0A723CAD5914}" sibTransId="{110D044A-52F2-49E8-9CEC-DD72DA85180E}"/>
    <dgm:cxn modelId="{873AC91B-ED2A-43CC-837C-12184BFBCE2B}" type="presOf" srcId="{0AB819E3-ED0B-4CAC-8F15-CCB73362C661}" destId="{30729D24-0D62-4224-8B03-8D0408277A71}" srcOrd="0" destOrd="0" presId="urn:microsoft.com/office/officeart/2005/8/layout/radial5"/>
    <dgm:cxn modelId="{2B3435DD-5B8F-4980-BAF7-E22C53735FAA}" type="presOf" srcId="{0AB819E3-ED0B-4CAC-8F15-CCB73362C661}" destId="{3E798519-3937-4055-B2E7-51689B1FB2AB}" srcOrd="1" destOrd="0" presId="urn:microsoft.com/office/officeart/2005/8/layout/radial5"/>
    <dgm:cxn modelId="{D699AA49-EDFF-4E90-80EA-D553E4213EA1}" type="presOf" srcId="{9B11D306-C12F-4640-91AB-ACC9B5815404}" destId="{CB264C7A-5A81-4BAE-807A-A681681D9954}" srcOrd="0" destOrd="0" presId="urn:microsoft.com/office/officeart/2005/8/layout/radial5"/>
    <dgm:cxn modelId="{8C8F141B-2D0D-41CC-93BC-E70E0857B5C9}" type="presOf" srcId="{0DA033CF-1F74-41A0-A1DB-61C2F84F241B}" destId="{C74EEFA6-9443-467D-80D2-A9F3759B18C7}" srcOrd="1" destOrd="0" presId="urn:microsoft.com/office/officeart/2005/8/layout/radial5"/>
    <dgm:cxn modelId="{0277F908-9260-4B3C-A407-B53144866E0B}" type="presOf" srcId="{619228FD-C9AD-4705-B503-327EEEB0A22B}" destId="{9B89C421-F0D8-44E3-BD0A-4C6E08938364}" srcOrd="0" destOrd="0" presId="urn:microsoft.com/office/officeart/2005/8/layout/radial5"/>
    <dgm:cxn modelId="{059A19B1-2F0D-4E2B-AFA8-A4574710F115}" srcId="{BA682FE1-2192-4218-91DA-F2CBAB1FCE8C}" destId="{07863912-AE71-4D83-B893-846A34E6A8F5}" srcOrd="1" destOrd="0" parTransId="{0DA033CF-1F74-41A0-A1DB-61C2F84F241B}" sibTransId="{A1D2972D-22B4-468B-966C-20DAA51184F5}"/>
    <dgm:cxn modelId="{103A87AA-D22E-4F42-82E5-9444D6FC85EE}" type="presParOf" srcId="{AD23C868-BBE9-4AD3-9353-B6E3296BB331}" destId="{5BA57D3B-B957-4C14-86AF-B165A268892B}" srcOrd="0" destOrd="0" presId="urn:microsoft.com/office/officeart/2005/8/layout/radial5"/>
    <dgm:cxn modelId="{4644F0EB-32C3-4FC9-A97F-149FF766E4DF}" type="presParOf" srcId="{AD23C868-BBE9-4AD3-9353-B6E3296BB331}" destId="{4BFCC67C-01E0-4706-B8B4-1F8F2C2F130B}" srcOrd="1" destOrd="0" presId="urn:microsoft.com/office/officeart/2005/8/layout/radial5"/>
    <dgm:cxn modelId="{E6C147A2-4407-467B-83D7-798F30382B62}" type="presParOf" srcId="{4BFCC67C-01E0-4706-B8B4-1F8F2C2F130B}" destId="{97EC91DB-5CB6-4C0B-A631-496F04224694}" srcOrd="0" destOrd="0" presId="urn:microsoft.com/office/officeart/2005/8/layout/radial5"/>
    <dgm:cxn modelId="{8026CDBA-963E-4064-8666-C8E5575D36C3}" type="presParOf" srcId="{AD23C868-BBE9-4AD3-9353-B6E3296BB331}" destId="{D1074AC8-5E5D-44C1-B388-B81C344112D7}" srcOrd="2" destOrd="0" presId="urn:microsoft.com/office/officeart/2005/8/layout/radial5"/>
    <dgm:cxn modelId="{35EAD32F-D4E2-4DEE-B7E5-CD5E7016C443}" type="presParOf" srcId="{AD23C868-BBE9-4AD3-9353-B6E3296BB331}" destId="{118CB159-B422-44AE-B8B5-625D5ED9ED39}" srcOrd="3" destOrd="0" presId="urn:microsoft.com/office/officeart/2005/8/layout/radial5"/>
    <dgm:cxn modelId="{026408F9-7824-4656-BE04-EB74DA2ACC78}" type="presParOf" srcId="{118CB159-B422-44AE-B8B5-625D5ED9ED39}" destId="{C74EEFA6-9443-467D-80D2-A9F3759B18C7}" srcOrd="0" destOrd="0" presId="urn:microsoft.com/office/officeart/2005/8/layout/radial5"/>
    <dgm:cxn modelId="{C1301159-4DD8-4F63-9AE4-3876E152ECC4}" type="presParOf" srcId="{AD23C868-BBE9-4AD3-9353-B6E3296BB331}" destId="{E0A4CD80-46A9-4C58-B3C2-2D572F0DFB5F}" srcOrd="4" destOrd="0" presId="urn:microsoft.com/office/officeart/2005/8/layout/radial5"/>
    <dgm:cxn modelId="{BABFBDD0-D6A6-484E-B586-DB636B3001CA}" type="presParOf" srcId="{AD23C868-BBE9-4AD3-9353-B6E3296BB331}" destId="{CB264C7A-5A81-4BAE-807A-A681681D9954}" srcOrd="5" destOrd="0" presId="urn:microsoft.com/office/officeart/2005/8/layout/radial5"/>
    <dgm:cxn modelId="{D63C26F7-D2F8-4FDE-8A22-0E9E32DE34F9}" type="presParOf" srcId="{CB264C7A-5A81-4BAE-807A-A681681D9954}" destId="{1AE3F483-3871-4C84-A9B4-5E77EBA6EBAF}" srcOrd="0" destOrd="0" presId="urn:microsoft.com/office/officeart/2005/8/layout/radial5"/>
    <dgm:cxn modelId="{0ADEFDB2-EC13-4713-B52E-A3C5336AD69C}" type="presParOf" srcId="{AD23C868-BBE9-4AD3-9353-B6E3296BB331}" destId="{DA20B577-E084-4A3A-8A0B-24E3B4429303}" srcOrd="6" destOrd="0" presId="urn:microsoft.com/office/officeart/2005/8/layout/radial5"/>
    <dgm:cxn modelId="{D9F65D12-347B-423D-9FA2-39DBD5846231}" type="presParOf" srcId="{AD23C868-BBE9-4AD3-9353-B6E3296BB331}" destId="{30729D24-0D62-4224-8B03-8D0408277A71}" srcOrd="7" destOrd="0" presId="urn:microsoft.com/office/officeart/2005/8/layout/radial5"/>
    <dgm:cxn modelId="{EB7A05AC-3AF3-4E84-A728-E7EC68E68019}" type="presParOf" srcId="{30729D24-0D62-4224-8B03-8D0408277A71}" destId="{3E798519-3937-4055-B2E7-51689B1FB2AB}" srcOrd="0" destOrd="0" presId="urn:microsoft.com/office/officeart/2005/8/layout/radial5"/>
    <dgm:cxn modelId="{54FF8311-7052-436B-9098-F3AFA2B58F53}" type="presParOf" srcId="{AD23C868-BBE9-4AD3-9353-B6E3296BB331}" destId="{9B89C421-F0D8-44E3-BD0A-4C6E08938364}" srcOrd="8" destOrd="0" presId="urn:microsoft.com/office/officeart/2005/8/layout/radial5"/>
    <dgm:cxn modelId="{123CBA16-C20B-4E9B-921C-AD343B556F2B}" type="presParOf" srcId="{AD23C868-BBE9-4AD3-9353-B6E3296BB331}" destId="{7CD94444-8331-41F3-825C-CDF51849DCA2}" srcOrd="9" destOrd="0" presId="urn:microsoft.com/office/officeart/2005/8/layout/radial5"/>
    <dgm:cxn modelId="{F139D940-20CA-4740-84A4-CABCC644C0EC}" type="presParOf" srcId="{7CD94444-8331-41F3-825C-CDF51849DCA2}" destId="{59C94386-71C3-4F84-9524-F75FD0E856A7}" srcOrd="0" destOrd="0" presId="urn:microsoft.com/office/officeart/2005/8/layout/radial5"/>
    <dgm:cxn modelId="{5D4A1CDF-3290-418E-9D4D-CC63A5E1F3B0}" type="presParOf" srcId="{AD23C868-BBE9-4AD3-9353-B6E3296BB331}" destId="{30D3701F-8426-4130-8133-4F32806D0F9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28383,1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9793,7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34,5%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6497,0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22,9%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240,2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0,9 %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8,0 тыс. рублей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или 0, 00%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145,1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0,5%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6080,9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21,4%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47C573-45C3-4901-90CA-365B7E125361}">
      <dgm:prSet/>
      <dgm:spPr/>
      <dgm:t>
        <a:bodyPr/>
        <a:lstStyle/>
        <a:p>
          <a:endParaRPr lang="ru-RU"/>
        </a:p>
      </dgm:t>
    </dgm:pt>
    <dgm:pt modelId="{27F9BFD1-4FB4-47CA-B242-7CEAAEC8F467}" type="parTrans" cxnId="{0DA78FD8-401B-4178-8D54-227B51371E4F}">
      <dgm:prSet/>
      <dgm:spPr/>
      <dgm:t>
        <a:bodyPr/>
        <a:lstStyle/>
        <a:p>
          <a:endParaRPr lang="ru-RU"/>
        </a:p>
      </dgm:t>
    </dgm:pt>
    <dgm:pt modelId="{16BF47B6-7869-493D-86D9-EBF2743CB108}" type="sibTrans" cxnId="{0DA78FD8-401B-4178-8D54-227B51371E4F}">
      <dgm:prSet/>
      <dgm:spPr/>
      <dgm:t>
        <a:bodyPr/>
        <a:lstStyle/>
        <a:p>
          <a:endParaRPr lang="ru-RU"/>
        </a:p>
      </dgm:t>
    </dgm:pt>
    <dgm:pt modelId="{7A81473B-319A-4BA8-9457-218A0FE414E3}">
      <dgm:prSet/>
      <dgm:spPr/>
      <dgm:t>
        <a:bodyPr/>
        <a:lstStyle/>
        <a:p>
          <a:endParaRPr lang="ru-RU"/>
        </a:p>
      </dgm:t>
    </dgm:pt>
    <dgm:pt modelId="{216E4827-D3D9-48F1-829A-8D6AC6D6D05C}" type="parTrans" cxnId="{501F2034-EF5D-4F69-A9F4-D01A82964CF7}">
      <dgm:prSet/>
      <dgm:spPr/>
      <dgm:t>
        <a:bodyPr/>
        <a:lstStyle/>
        <a:p>
          <a:endParaRPr lang="ru-RU"/>
        </a:p>
      </dgm:t>
    </dgm:pt>
    <dgm:pt modelId="{B06164DA-D8FA-410B-A0FD-730B454D61A9}" type="sibTrans" cxnId="{501F2034-EF5D-4F69-A9F4-D01A82964CF7}">
      <dgm:prSet/>
      <dgm:spPr/>
      <dgm:t>
        <a:bodyPr/>
        <a:lstStyle/>
        <a:p>
          <a:endParaRPr lang="ru-RU"/>
        </a:p>
      </dgm:t>
    </dgm:pt>
    <dgm:pt modelId="{8BF5101F-211E-484A-8B7E-58D1BF51D225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5618,2 тыс. рублей  </a:t>
          </a:r>
        </a:p>
        <a:p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19,8%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C179D0B-0756-4D5E-BB69-52AFF1A9D891}" type="parTrans" cxnId="{B9FCD908-9AD6-49F8-A313-6EA21A3390E3}">
      <dgm:prSet/>
      <dgm:spPr/>
      <dgm:t>
        <a:bodyPr/>
        <a:lstStyle/>
        <a:p>
          <a:endParaRPr lang="ru-RU"/>
        </a:p>
      </dgm:t>
    </dgm:pt>
    <dgm:pt modelId="{6BD6FA8D-218E-47D9-A1C2-7A63104F75E4}" type="sibTrans" cxnId="{B9FCD908-9AD6-49F8-A313-6EA21A3390E3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-9782" custLinFactNeighborY="-2045"/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0" presStyleCnt="7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0" presStyleCnt="7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0" presStyleCnt="7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7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7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7" custScaleX="145447" custScaleY="145447" custRadScaleRad="134422" custRadScaleInc="-6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7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7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7" custScaleX="145447" custScaleY="145447" custRadScaleRad="158701" custRadScaleInc="-87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7" custScaleX="145447" custScaleY="145447" custRadScaleRad="107651" custRadScaleInc="-133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7" custScaleX="145447" custScaleY="145447" custRadScaleRad="115838" custRadScaleInc="-51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5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5" presStyleCnt="7" custAng="0" custScaleX="145447" custScaleY="145447" custRadScaleRad="152613" custRadScaleInc="-78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0614C4-08A5-4A3E-8DF0-1BF6F672C7D4}" type="pres">
      <dgm:prSet presAssocID="{0C179D0B-0756-4D5E-BB69-52AFF1A9D891}" presName="Name9" presStyleLbl="parChTrans1D2" presStyleIdx="6" presStyleCnt="7"/>
      <dgm:spPr/>
      <dgm:t>
        <a:bodyPr/>
        <a:lstStyle/>
        <a:p>
          <a:endParaRPr lang="ru-RU"/>
        </a:p>
      </dgm:t>
    </dgm:pt>
    <dgm:pt modelId="{D3FFD523-4EF5-43EC-B093-2AAE59325B5B}" type="pres">
      <dgm:prSet presAssocID="{0C179D0B-0756-4D5E-BB69-52AFF1A9D891}" presName="connTx" presStyleLbl="parChTrans1D2" presStyleIdx="6" presStyleCnt="7"/>
      <dgm:spPr/>
      <dgm:t>
        <a:bodyPr/>
        <a:lstStyle/>
        <a:p>
          <a:endParaRPr lang="ru-RU"/>
        </a:p>
      </dgm:t>
    </dgm:pt>
    <dgm:pt modelId="{66CD9DBD-2F4E-4FD8-BBD5-7D1437422F16}" type="pres">
      <dgm:prSet presAssocID="{8BF5101F-211E-484A-8B7E-58D1BF51D225}" presName="node" presStyleLbl="node1" presStyleIdx="6" presStyleCnt="7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42FCAE-32E4-42E4-AD1E-B0E8C60F1A95}" type="presOf" srcId="{948D7AA2-6A07-4029-958A-456C6A888F0B}" destId="{D418F6EB-147F-4047-B751-E8166DE58772}" srcOrd="0" destOrd="0" presId="urn:microsoft.com/office/officeart/2005/8/layout/radial1"/>
    <dgm:cxn modelId="{0DA78FD8-401B-4178-8D54-227B51371E4F}" srcId="{1F8E4B7B-3190-492B-BA7B-9B52CE7D79BE}" destId="{1847C573-45C3-4901-90CA-365B7E125361}" srcOrd="1" destOrd="0" parTransId="{27F9BFD1-4FB4-47CA-B242-7CEAAEC8F467}" sibTransId="{16BF47B6-7869-493D-86D9-EBF2743CB108}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A55F461F-824E-4839-B082-0646D65B5EE4}" type="presOf" srcId="{1F8E4B7B-3190-492B-BA7B-9B52CE7D79BE}" destId="{FC4E895A-5CB6-4776-9D34-BC12EF08CF61}" srcOrd="0" destOrd="0" presId="urn:microsoft.com/office/officeart/2005/8/layout/radial1"/>
    <dgm:cxn modelId="{8BCCBB89-D1FB-49FF-A40B-025093345DB8}" type="presOf" srcId="{850BDB31-7899-47A8-8A8D-2651EE81DB1C}" destId="{A5A442AC-CDA8-474B-92EE-3D632F0EC957}" srcOrd="0" destOrd="0" presId="urn:microsoft.com/office/officeart/2005/8/layout/radial1"/>
    <dgm:cxn modelId="{1E919026-7EBF-4A77-9321-F3DB4508D7EE}" type="presOf" srcId="{8AB6F3CB-D047-4C8E-B920-0BDFB57A2588}" destId="{62ECBD28-2110-4395-8718-5D140BE52464}" srcOrd="1" destOrd="0" presId="urn:microsoft.com/office/officeart/2005/8/layout/radial1"/>
    <dgm:cxn modelId="{78B2B201-0529-4D16-A7B7-BB6DB15E1A54}" type="presOf" srcId="{8AB6F3CB-D047-4C8E-B920-0BDFB57A2588}" destId="{1BB1C879-ADD1-46CE-9D67-364F5ECE1CD3}" srcOrd="0" destOrd="0" presId="urn:microsoft.com/office/officeart/2005/8/layout/radial1"/>
    <dgm:cxn modelId="{501F2034-EF5D-4F69-A9F4-D01A82964CF7}" srcId="{1F8E4B7B-3190-492B-BA7B-9B52CE7D79BE}" destId="{7A81473B-319A-4BA8-9457-218A0FE414E3}" srcOrd="2" destOrd="0" parTransId="{216E4827-D3D9-48F1-829A-8D6AC6D6D05C}" sibTransId="{B06164DA-D8FA-410B-A0FD-730B454D61A9}"/>
    <dgm:cxn modelId="{6EB6A937-C90C-4D65-8EBC-C60824F7F438}" type="presOf" srcId="{A2E5F42E-C718-432A-8A41-71BF82BBE18E}" destId="{BC211171-4868-4B1B-8C84-7AFE7DA92B72}" srcOrd="0" destOrd="0" presId="urn:microsoft.com/office/officeart/2005/8/layout/radial1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5ACFBEC7-7CC0-4601-A590-4C5A8801017B}" type="presOf" srcId="{0C179D0B-0756-4D5E-BB69-52AFF1A9D891}" destId="{5E0614C4-08A5-4A3E-8DF0-1BF6F672C7D4}" srcOrd="0" destOrd="0" presId="urn:microsoft.com/office/officeart/2005/8/layout/radial1"/>
    <dgm:cxn modelId="{1344ECFD-83F7-4108-9218-14264E14416B}" type="presOf" srcId="{0AA0458B-F171-4752-8952-9B01C6B0DB39}" destId="{9A99AA90-6398-4A9E-9C90-9A289D0B4ED1}" srcOrd="0" destOrd="0" presId="urn:microsoft.com/office/officeart/2005/8/layout/radial1"/>
    <dgm:cxn modelId="{83B2199A-9C5B-452C-8F96-DB1CDA39564D}" type="presOf" srcId="{C3B366E1-35BE-4501-9211-79E56F24F0B1}" destId="{21AB2C71-7445-44F1-88DA-8920B87614F7}" srcOrd="0" destOrd="0" presId="urn:microsoft.com/office/officeart/2005/8/layout/radial1"/>
    <dgm:cxn modelId="{EF5B5417-338A-4CE4-B805-0D26C70F02C8}" type="presOf" srcId="{11E86306-1FA3-4165-81CF-E5CFBAACAB41}" destId="{D23AFAD6-9784-476C-B26A-F6CCAEF2A753}" srcOrd="0" destOrd="0" presId="urn:microsoft.com/office/officeart/2005/8/layout/radial1"/>
    <dgm:cxn modelId="{E026C728-08EE-484E-91EC-C65BE9CBCD6A}" type="presOf" srcId="{B179D74B-D7BA-4ED1-A72F-D0DA76E8417A}" destId="{22672531-8C33-499F-A8B8-1F76FA72B8E1}" srcOrd="0" destOrd="0" presId="urn:microsoft.com/office/officeart/2005/8/layout/radial1"/>
    <dgm:cxn modelId="{3A88AF35-0304-4E82-9134-C3828ECD88DB}" type="presOf" srcId="{2A64F063-8E2B-4178-A591-FB7DC84F714A}" destId="{8E90EB8E-B405-4CFE-8B98-4A3730E11E4A}" srcOrd="0" destOrd="0" presId="urn:microsoft.com/office/officeart/2005/8/layout/radial1"/>
    <dgm:cxn modelId="{1B2D08A9-FD2B-4C26-B84F-A6C6038E479D}" srcId="{B179D74B-D7BA-4ED1-A72F-D0DA76E8417A}" destId="{C3B366E1-35BE-4501-9211-79E56F24F0B1}" srcOrd="5" destOrd="0" parTransId="{4199C120-FE21-41AC-9A33-F6885A63D66E}" sibTransId="{AB4F022C-2B6F-4D5A-8949-0266BBDB6FAD}"/>
    <dgm:cxn modelId="{D50556C2-7737-4424-B999-AB41BE42BEF3}" type="presOf" srcId="{4199C120-FE21-41AC-9A33-F6885A63D66E}" destId="{ACABAC21-A12D-4CBC-B952-3A73C95768F1}" srcOrd="1" destOrd="0" presId="urn:microsoft.com/office/officeart/2005/8/layout/radial1"/>
    <dgm:cxn modelId="{099AE4B2-01D6-49BF-B133-3FDD55C6E17F}" type="presOf" srcId="{8BF5101F-211E-484A-8B7E-58D1BF51D225}" destId="{66CD9DBD-2F4E-4FD8-BBD5-7D1437422F16}" srcOrd="0" destOrd="0" presId="urn:microsoft.com/office/officeart/2005/8/layout/radial1"/>
    <dgm:cxn modelId="{C3C51129-35E3-4AB3-AB09-93EE106180E2}" type="presOf" srcId="{0C179D0B-0756-4D5E-BB69-52AFF1A9D891}" destId="{D3FFD523-4EF5-43EC-B093-2AAE59325B5B}" srcOrd="1" destOrd="0" presId="urn:microsoft.com/office/officeart/2005/8/layout/radial1"/>
    <dgm:cxn modelId="{D4296706-1495-4D2C-9F20-9F059E317CA8}" type="presOf" srcId="{11E86306-1FA3-4165-81CF-E5CFBAACAB41}" destId="{6C400A76-512C-4622-ABC7-4A7262143CD7}" srcOrd="1" destOrd="0" presId="urn:microsoft.com/office/officeart/2005/8/layout/radial1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3BDE6083-9826-4998-9A4E-4396C743E760}" type="presOf" srcId="{850BDB31-7899-47A8-8A8D-2651EE81DB1C}" destId="{B6C2774B-CEC3-4885-8925-9AD4E72E39CE}" srcOrd="1" destOrd="0" presId="urn:microsoft.com/office/officeart/2005/8/layout/radial1"/>
    <dgm:cxn modelId="{E949CF96-4C0F-4A7C-B712-2339A33EFD54}" type="presOf" srcId="{84FA42E0-3171-4CBA-9E87-E80A4C844FE3}" destId="{5A8679B6-7689-4D75-A7A5-C24CDE107484}" srcOrd="0" destOrd="0" presId="urn:microsoft.com/office/officeart/2005/8/layout/radial1"/>
    <dgm:cxn modelId="{F718F0FC-62BE-416F-9ADA-B34C235F42C9}" srcId="{B179D74B-D7BA-4ED1-A72F-D0DA76E8417A}" destId="{2A64F063-8E2B-4178-A591-FB7DC84F714A}" srcOrd="0" destOrd="0" parTransId="{0AA0458B-F171-4752-8952-9B01C6B0DB39}" sibTransId="{D9C56CFB-41C2-42EC-BF79-8976EAE3D7E1}"/>
    <dgm:cxn modelId="{0E5434CD-B92E-4934-9A5F-339BA8CB5A2B}" type="presOf" srcId="{4199C120-FE21-41AC-9A33-F6885A63D66E}" destId="{38A04AD7-3C30-42FD-9169-981E636C19E5}" srcOrd="0" destOrd="0" presId="urn:microsoft.com/office/officeart/2005/8/layout/radial1"/>
    <dgm:cxn modelId="{BD8F1844-E3D2-46D2-9AA7-C74EBEED5E56}" type="presOf" srcId="{1B234536-2071-46C6-A491-AF4B1A3F9FEB}" destId="{30E7B6AA-B589-42F5-B263-2F67E7BFE06E}" srcOrd="0" destOrd="0" presId="urn:microsoft.com/office/officeart/2005/8/layout/radial1"/>
    <dgm:cxn modelId="{DC1E9E91-D314-4057-9837-EDA4FA4AE6F0}" type="presOf" srcId="{A2E5F42E-C718-432A-8A41-71BF82BBE18E}" destId="{5514A104-9BD3-4559-9BDA-E17D63A5FAED}" srcOrd="1" destOrd="0" presId="urn:microsoft.com/office/officeart/2005/8/layout/radial1"/>
    <dgm:cxn modelId="{B9FCD908-9AD6-49F8-A313-6EA21A3390E3}" srcId="{B179D74B-D7BA-4ED1-A72F-D0DA76E8417A}" destId="{8BF5101F-211E-484A-8B7E-58D1BF51D225}" srcOrd="6" destOrd="0" parTransId="{0C179D0B-0756-4D5E-BB69-52AFF1A9D891}" sibTransId="{6BD6FA8D-218E-47D9-A1C2-7A63104F75E4}"/>
    <dgm:cxn modelId="{1CF1307E-FBA1-4C04-BED4-01216A018864}" type="presOf" srcId="{052F7232-50DC-44E8-9F5D-8FEEAEB86E33}" destId="{9779251D-D94F-458D-8625-FA8430489ABD}" srcOrd="0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9029B2FA-0A3B-4A3F-907B-0A0A65431BB1}" type="presOf" srcId="{0AA0458B-F171-4752-8952-9B01C6B0DB39}" destId="{2AE10A3F-8376-4022-8435-7D23E2A99C52}" srcOrd="1" destOrd="0" presId="urn:microsoft.com/office/officeart/2005/8/layout/radial1"/>
    <dgm:cxn modelId="{76AB26DF-619F-497D-B8D2-3C4BE08DBDE4}" type="presParOf" srcId="{FC4E895A-5CB6-4776-9D34-BC12EF08CF61}" destId="{22672531-8C33-499F-A8B8-1F76FA72B8E1}" srcOrd="0" destOrd="0" presId="urn:microsoft.com/office/officeart/2005/8/layout/radial1"/>
    <dgm:cxn modelId="{8F74A537-D14F-4D05-911E-13C54DA127A9}" type="presParOf" srcId="{FC4E895A-5CB6-4776-9D34-BC12EF08CF61}" destId="{9A99AA90-6398-4A9E-9C90-9A289D0B4ED1}" srcOrd="1" destOrd="0" presId="urn:microsoft.com/office/officeart/2005/8/layout/radial1"/>
    <dgm:cxn modelId="{5B734510-9C03-4EDB-B86A-217F6B9573DB}" type="presParOf" srcId="{9A99AA90-6398-4A9E-9C90-9A289D0B4ED1}" destId="{2AE10A3F-8376-4022-8435-7D23E2A99C52}" srcOrd="0" destOrd="0" presId="urn:microsoft.com/office/officeart/2005/8/layout/radial1"/>
    <dgm:cxn modelId="{A7AB733E-662C-43CC-8DE0-2F5B7C99B27E}" type="presParOf" srcId="{FC4E895A-5CB6-4776-9D34-BC12EF08CF61}" destId="{8E90EB8E-B405-4CFE-8B98-4A3730E11E4A}" srcOrd="2" destOrd="0" presId="urn:microsoft.com/office/officeart/2005/8/layout/radial1"/>
    <dgm:cxn modelId="{821B9EAF-C484-49ED-AF5A-F6F816AE4868}" type="presParOf" srcId="{FC4E895A-5CB6-4776-9D34-BC12EF08CF61}" destId="{D23AFAD6-9784-476C-B26A-F6CCAEF2A753}" srcOrd="3" destOrd="0" presId="urn:microsoft.com/office/officeart/2005/8/layout/radial1"/>
    <dgm:cxn modelId="{89FD3960-2C98-435F-AD4B-E8BCADF6070A}" type="presParOf" srcId="{D23AFAD6-9784-476C-B26A-F6CCAEF2A753}" destId="{6C400A76-512C-4622-ABC7-4A7262143CD7}" srcOrd="0" destOrd="0" presId="urn:microsoft.com/office/officeart/2005/8/layout/radial1"/>
    <dgm:cxn modelId="{BE3EFAE4-AFD5-4A7E-B91D-6DA4F0EA0E87}" type="presParOf" srcId="{FC4E895A-5CB6-4776-9D34-BC12EF08CF61}" destId="{30E7B6AA-B589-42F5-B263-2F67E7BFE06E}" srcOrd="4" destOrd="0" presId="urn:microsoft.com/office/officeart/2005/8/layout/radial1"/>
    <dgm:cxn modelId="{CDF08BF1-2669-4523-A14D-FD05257BE043}" type="presParOf" srcId="{FC4E895A-5CB6-4776-9D34-BC12EF08CF61}" destId="{1BB1C879-ADD1-46CE-9D67-364F5ECE1CD3}" srcOrd="5" destOrd="0" presId="urn:microsoft.com/office/officeart/2005/8/layout/radial1"/>
    <dgm:cxn modelId="{0EF5A0FC-C45B-4236-89C4-AF3D5038F200}" type="presParOf" srcId="{1BB1C879-ADD1-46CE-9D67-364F5ECE1CD3}" destId="{62ECBD28-2110-4395-8718-5D140BE52464}" srcOrd="0" destOrd="0" presId="urn:microsoft.com/office/officeart/2005/8/layout/radial1"/>
    <dgm:cxn modelId="{E0C99703-9AC5-476F-AB19-58C790112061}" type="presParOf" srcId="{FC4E895A-5CB6-4776-9D34-BC12EF08CF61}" destId="{5A8679B6-7689-4D75-A7A5-C24CDE107484}" srcOrd="6" destOrd="0" presId="urn:microsoft.com/office/officeart/2005/8/layout/radial1"/>
    <dgm:cxn modelId="{0450C529-9D5C-4494-ACCE-2D5C45601EF1}" type="presParOf" srcId="{FC4E895A-5CB6-4776-9D34-BC12EF08CF61}" destId="{A5A442AC-CDA8-474B-92EE-3D632F0EC957}" srcOrd="7" destOrd="0" presId="urn:microsoft.com/office/officeart/2005/8/layout/radial1"/>
    <dgm:cxn modelId="{2AFA651D-C265-48B3-B771-76A24BAF939A}" type="presParOf" srcId="{A5A442AC-CDA8-474B-92EE-3D632F0EC957}" destId="{B6C2774B-CEC3-4885-8925-9AD4E72E39CE}" srcOrd="0" destOrd="0" presId="urn:microsoft.com/office/officeart/2005/8/layout/radial1"/>
    <dgm:cxn modelId="{22D21CF7-B5E2-4811-96E2-A16B97AEF24D}" type="presParOf" srcId="{FC4E895A-5CB6-4776-9D34-BC12EF08CF61}" destId="{D418F6EB-147F-4047-B751-E8166DE58772}" srcOrd="8" destOrd="0" presId="urn:microsoft.com/office/officeart/2005/8/layout/radial1"/>
    <dgm:cxn modelId="{94C56392-F4C3-4845-AA8B-778104C51656}" type="presParOf" srcId="{FC4E895A-5CB6-4776-9D34-BC12EF08CF61}" destId="{BC211171-4868-4B1B-8C84-7AFE7DA92B72}" srcOrd="9" destOrd="0" presId="urn:microsoft.com/office/officeart/2005/8/layout/radial1"/>
    <dgm:cxn modelId="{0F8B5F62-6D6E-43C7-B488-1DE11FF3E352}" type="presParOf" srcId="{BC211171-4868-4B1B-8C84-7AFE7DA92B72}" destId="{5514A104-9BD3-4559-9BDA-E17D63A5FAED}" srcOrd="0" destOrd="0" presId="urn:microsoft.com/office/officeart/2005/8/layout/radial1"/>
    <dgm:cxn modelId="{0A4D4B31-5DB3-4702-8908-7F7DDA46482A}" type="presParOf" srcId="{FC4E895A-5CB6-4776-9D34-BC12EF08CF61}" destId="{9779251D-D94F-458D-8625-FA8430489ABD}" srcOrd="10" destOrd="0" presId="urn:microsoft.com/office/officeart/2005/8/layout/radial1"/>
    <dgm:cxn modelId="{4AE23CFB-9B77-4EDF-8EFC-001B812DD3C3}" type="presParOf" srcId="{FC4E895A-5CB6-4776-9D34-BC12EF08CF61}" destId="{38A04AD7-3C30-42FD-9169-981E636C19E5}" srcOrd="11" destOrd="0" presId="urn:microsoft.com/office/officeart/2005/8/layout/radial1"/>
    <dgm:cxn modelId="{3858CC16-C46A-4DEE-87AB-8A6724DA7578}" type="presParOf" srcId="{38A04AD7-3C30-42FD-9169-981E636C19E5}" destId="{ACABAC21-A12D-4CBC-B952-3A73C95768F1}" srcOrd="0" destOrd="0" presId="urn:microsoft.com/office/officeart/2005/8/layout/radial1"/>
    <dgm:cxn modelId="{5EECF545-EA79-4E4F-B211-FC1408030B77}" type="presParOf" srcId="{FC4E895A-5CB6-4776-9D34-BC12EF08CF61}" destId="{21AB2C71-7445-44F1-88DA-8920B87614F7}" srcOrd="12" destOrd="0" presId="urn:microsoft.com/office/officeart/2005/8/layout/radial1"/>
    <dgm:cxn modelId="{A9BED15B-37DF-4EBD-B86F-4657A0806FE9}" type="presParOf" srcId="{FC4E895A-5CB6-4776-9D34-BC12EF08CF61}" destId="{5E0614C4-08A5-4A3E-8DF0-1BF6F672C7D4}" srcOrd="13" destOrd="0" presId="urn:microsoft.com/office/officeart/2005/8/layout/radial1"/>
    <dgm:cxn modelId="{9D1B375E-FF9B-45AE-A0EA-A2BCF2E0622E}" type="presParOf" srcId="{5E0614C4-08A5-4A3E-8DF0-1BF6F672C7D4}" destId="{D3FFD523-4EF5-43EC-B093-2AAE59325B5B}" srcOrd="0" destOrd="0" presId="urn:microsoft.com/office/officeart/2005/8/layout/radial1"/>
    <dgm:cxn modelId="{41317733-0198-416E-9468-4412D6700585}" type="presParOf" srcId="{FC4E895A-5CB6-4776-9D34-BC12EF08CF61}" destId="{66CD9DBD-2F4E-4FD8-BBD5-7D1437422F16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6559281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Проект бюджета Коммунарского сельского поселения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2018 год и плановый период 2019 и 2020 годов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559281" cy="1861050"/>
      </dsp:txXfrm>
    </dsp:sp>
    <dsp:sp modelId="{F5C3F7F1-CEA0-49C4-9AA0-D342FEFEA354}">
      <dsp:nvSpPr>
        <dsp:cNvPr id="0" name=""/>
        <dsp:cNvSpPr/>
      </dsp:nvSpPr>
      <dsp:spPr>
        <a:xfrm>
          <a:off x="282" y="1861050"/>
          <a:ext cx="213888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Коммунарского сельского поселения на 2018 – 2020 годы (Постановление Администрации Коммунарского сельского поселения № 263 от 06.10.2017)</a:t>
          </a:r>
          <a:endParaRPr lang="ru-RU" sz="16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82" y="1861050"/>
        <a:ext cx="2138887" cy="3908205"/>
      </dsp:txXfrm>
    </dsp:sp>
    <dsp:sp modelId="{FAE584BA-2169-4818-86D4-2DFBE33EDFFC}">
      <dsp:nvSpPr>
        <dsp:cNvPr id="0" name=""/>
        <dsp:cNvSpPr/>
      </dsp:nvSpPr>
      <dsp:spPr>
        <a:xfrm>
          <a:off x="2139170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Коммунарского сельского поселения на 2018 – 2020 годы (Постановление Администрации Коммунарского сельского поселения № 152 от 25.05.2017)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39170" y="1861050"/>
        <a:ext cx="2209914" cy="3908205"/>
      </dsp:txXfrm>
    </dsp:sp>
    <dsp:sp modelId="{77B589DE-2A0B-4817-8666-D284E4CFE8A0}">
      <dsp:nvSpPr>
        <dsp:cNvPr id="0" name=""/>
        <dsp:cNvSpPr/>
      </dsp:nvSpPr>
      <dsp:spPr>
        <a:xfrm>
          <a:off x="4349084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Коммунарского сельского поселения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9084" y="1861050"/>
        <a:ext cx="2209914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6559281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57D3B-B957-4C14-86AF-B165A268892B}">
      <dsp:nvSpPr>
        <dsp:cNvPr id="0" name=""/>
        <dsp:cNvSpPr/>
      </dsp:nvSpPr>
      <dsp:spPr>
        <a:xfrm>
          <a:off x="3343608" y="1342314"/>
          <a:ext cx="2390362" cy="2176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бюджетной политики Коммунарского сельского поселения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kern="1200" dirty="0"/>
        </a:p>
      </dsp:txBody>
      <dsp:txXfrm>
        <a:off x="3693668" y="1661077"/>
        <a:ext cx="1690242" cy="1539121"/>
      </dsp:txXfrm>
    </dsp:sp>
    <dsp:sp modelId="{4BFCC67C-01E0-4706-B8B4-1F8F2C2F130B}">
      <dsp:nvSpPr>
        <dsp:cNvPr id="0" name=""/>
        <dsp:cNvSpPr/>
      </dsp:nvSpPr>
      <dsp:spPr>
        <a:xfrm rot="19879275">
          <a:off x="5632265" y="1468912"/>
          <a:ext cx="227639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636454" y="1605832"/>
        <a:ext cx="159347" cy="361598"/>
      </dsp:txXfrm>
    </dsp:sp>
    <dsp:sp modelId="{D1074AC8-5E5D-44C1-B388-B81C344112D7}">
      <dsp:nvSpPr>
        <dsp:cNvPr id="0" name=""/>
        <dsp:cNvSpPr/>
      </dsp:nvSpPr>
      <dsp:spPr>
        <a:xfrm>
          <a:off x="5685497" y="-35577"/>
          <a:ext cx="2782342" cy="21559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2962" y="280159"/>
        <a:ext cx="1967412" cy="1524507"/>
      </dsp:txXfrm>
    </dsp:sp>
    <dsp:sp modelId="{118CB159-B422-44AE-B8B5-625D5ED9ED39}">
      <dsp:nvSpPr>
        <dsp:cNvPr id="0" name=""/>
        <dsp:cNvSpPr/>
      </dsp:nvSpPr>
      <dsp:spPr>
        <a:xfrm rot="5253603">
          <a:off x="4450401" y="3483981"/>
          <a:ext cx="29222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492368" y="3560720"/>
        <a:ext cx="204557" cy="361598"/>
      </dsp:txXfrm>
    </dsp:sp>
    <dsp:sp modelId="{E0A4CD80-46A9-4C58-B3C2-2D572F0DFB5F}">
      <dsp:nvSpPr>
        <dsp:cNvPr id="0" name=""/>
        <dsp:cNvSpPr/>
      </dsp:nvSpPr>
      <dsp:spPr>
        <a:xfrm>
          <a:off x="3228526" y="4068450"/>
          <a:ext cx="2851968" cy="21558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Коммунарского сельского поселения ключевым направлениям развития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6187" y="4384168"/>
        <a:ext cx="2016646" cy="1524419"/>
      </dsp:txXfrm>
    </dsp:sp>
    <dsp:sp modelId="{CB264C7A-5A81-4BAE-807A-A681681D9954}">
      <dsp:nvSpPr>
        <dsp:cNvPr id="0" name=""/>
        <dsp:cNvSpPr/>
      </dsp:nvSpPr>
      <dsp:spPr>
        <a:xfrm rot="1438556">
          <a:off x="5724781" y="2730868"/>
          <a:ext cx="333340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729095" y="2831083"/>
        <a:ext cx="233338" cy="361598"/>
      </dsp:txXfrm>
    </dsp:sp>
    <dsp:sp modelId="{DA20B577-E084-4A3A-8A0B-24E3B4429303}">
      <dsp:nvSpPr>
        <dsp:cNvPr id="0" name=""/>
        <dsp:cNvSpPr/>
      </dsp:nvSpPr>
      <dsp:spPr>
        <a:xfrm>
          <a:off x="6026689" y="2567028"/>
          <a:ext cx="2718106" cy="22594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6424746" y="2897916"/>
        <a:ext cx="1921992" cy="1597666"/>
      </dsp:txXfrm>
    </dsp:sp>
    <dsp:sp modelId="{30729D24-0D62-4224-8B03-8D0408277A71}">
      <dsp:nvSpPr>
        <dsp:cNvPr id="0" name=""/>
        <dsp:cNvSpPr/>
      </dsp:nvSpPr>
      <dsp:spPr>
        <a:xfrm rot="8886030">
          <a:off x="3029503" y="2941364"/>
          <a:ext cx="409266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43012" y="3029457"/>
        <a:ext cx="286486" cy="361598"/>
      </dsp:txXfrm>
    </dsp:sp>
    <dsp:sp modelId="{9B89C421-F0D8-44E3-BD0A-4C6E08938364}">
      <dsp:nvSpPr>
        <dsp:cNvPr id="0" name=""/>
        <dsp:cNvSpPr/>
      </dsp:nvSpPr>
      <dsp:spPr>
        <a:xfrm>
          <a:off x="425896" y="3062541"/>
          <a:ext cx="2784275" cy="212316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3644" y="3373472"/>
        <a:ext cx="1968779" cy="1501307"/>
      </dsp:txXfrm>
    </dsp:sp>
    <dsp:sp modelId="{7CD94444-8331-41F3-825C-CDF51849DCA2}">
      <dsp:nvSpPr>
        <dsp:cNvPr id="0" name=""/>
        <dsp:cNvSpPr/>
      </dsp:nvSpPr>
      <dsp:spPr>
        <a:xfrm rot="12215655">
          <a:off x="3105838" y="1561404"/>
          <a:ext cx="26544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82142" y="1697874"/>
        <a:ext cx="185811" cy="361598"/>
      </dsp:txXfrm>
    </dsp:sp>
    <dsp:sp modelId="{30D3701F-8426-4130-8133-4F32806D0F99}">
      <dsp:nvSpPr>
        <dsp:cNvPr id="0" name=""/>
        <dsp:cNvSpPr/>
      </dsp:nvSpPr>
      <dsp:spPr>
        <a:xfrm>
          <a:off x="319852" y="73939"/>
          <a:ext cx="2858420" cy="22764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8458" y="407319"/>
        <a:ext cx="2021208" cy="1609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16106" y="1556810"/>
          <a:ext cx="3361065" cy="2459328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17293,4</a:t>
          </a:r>
        </a:p>
      </dsp:txBody>
      <dsp:txXfrm>
        <a:off x="3508323" y="1916970"/>
        <a:ext cx="2376631" cy="1739008"/>
      </dsp:txXfrm>
    </dsp:sp>
    <dsp:sp modelId="{2CB797D3-131D-4B40-8D1C-3C0BCCD4E26A}">
      <dsp:nvSpPr>
        <dsp:cNvPr id="0" name=""/>
        <dsp:cNvSpPr/>
      </dsp:nvSpPr>
      <dsp:spPr>
        <a:xfrm rot="13671639">
          <a:off x="3665801" y="1702919"/>
          <a:ext cx="12342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2342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724426" y="1712314"/>
        <a:ext cx="6171" cy="6171"/>
      </dsp:txXfrm>
    </dsp:sp>
    <dsp:sp modelId="{9F81A141-1B04-4A03-B238-37F7A90993F2}">
      <dsp:nvSpPr>
        <dsp:cNvPr id="0" name=""/>
        <dsp:cNvSpPr/>
      </dsp:nvSpPr>
      <dsp:spPr>
        <a:xfrm>
          <a:off x="1691683" y="-27383"/>
          <a:ext cx="258659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Дорожное хозяйство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1546,7 тыс. рублей или 8,9%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070482" y="242707"/>
        <a:ext cx="1829001" cy="1304110"/>
      </dsp:txXfrm>
    </dsp:sp>
    <dsp:sp modelId="{09F81971-61A1-4CB0-8EEA-38BD69D84A68}">
      <dsp:nvSpPr>
        <dsp:cNvPr id="0" name=""/>
        <dsp:cNvSpPr/>
      </dsp:nvSpPr>
      <dsp:spPr>
        <a:xfrm rot="18677698">
          <a:off x="5582213" y="1688654"/>
          <a:ext cx="135501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5501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6576" y="1697747"/>
        <a:ext cx="6775" cy="6775"/>
      </dsp:txXfrm>
    </dsp:sp>
    <dsp:sp modelId="{B4689F4D-C616-4B5A-AB08-969AFEC6F29C}">
      <dsp:nvSpPr>
        <dsp:cNvPr id="0" name=""/>
        <dsp:cNvSpPr/>
      </dsp:nvSpPr>
      <dsp:spPr>
        <a:xfrm>
          <a:off x="5292077" y="0"/>
          <a:ext cx="208424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Пожарная безопасность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40,0 тыс. рублей  или 0,2% 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97308" y="270090"/>
        <a:ext cx="1473787" cy="1304110"/>
      </dsp:txXfrm>
    </dsp:sp>
    <dsp:sp modelId="{9A99AA90-6398-4A9E-9C90-9A289D0B4ED1}">
      <dsp:nvSpPr>
        <dsp:cNvPr id="0" name=""/>
        <dsp:cNvSpPr/>
      </dsp:nvSpPr>
      <dsp:spPr>
        <a:xfrm rot="20713304">
          <a:off x="6259556" y="2218089"/>
          <a:ext cx="1088663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8663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76671" y="2203353"/>
        <a:ext cx="54433" cy="54433"/>
      </dsp:txXfrm>
    </dsp:sp>
    <dsp:sp modelId="{8E90EB8E-B405-4CFE-8B98-4A3730E11E4A}">
      <dsp:nvSpPr>
        <dsp:cNvPr id="0" name=""/>
        <dsp:cNvSpPr/>
      </dsp:nvSpPr>
      <dsp:spPr>
        <a:xfrm>
          <a:off x="7299709" y="934357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4504,2 тыс. рублей  или 26%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69799" y="1204447"/>
        <a:ext cx="1304110" cy="1304110"/>
      </dsp:txXfrm>
    </dsp:sp>
    <dsp:sp modelId="{D23AFAD6-9784-476C-B26A-F6CCAEF2A753}">
      <dsp:nvSpPr>
        <dsp:cNvPr id="0" name=""/>
        <dsp:cNvSpPr/>
      </dsp:nvSpPr>
      <dsp:spPr>
        <a:xfrm rot="1016387">
          <a:off x="6229705" y="3370231"/>
          <a:ext cx="84898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84898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32975" y="3361487"/>
        <a:ext cx="42449" cy="42449"/>
      </dsp:txXfrm>
    </dsp:sp>
    <dsp:sp modelId="{30E7B6AA-B589-42F5-B263-2F67E7BFE06E}">
      <dsp:nvSpPr>
        <dsp:cNvPr id="0" name=""/>
        <dsp:cNvSpPr/>
      </dsp:nvSpPr>
      <dsp:spPr>
        <a:xfrm>
          <a:off x="7020266" y="2852932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4427,6 тыс. рублей  или 25,6%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90356" y="3123022"/>
        <a:ext cx="1304110" cy="1304110"/>
      </dsp:txXfrm>
    </dsp:sp>
    <dsp:sp modelId="{1BB1C879-ADD1-46CE-9D67-364F5ECE1CD3}">
      <dsp:nvSpPr>
        <dsp:cNvPr id="0" name=""/>
        <dsp:cNvSpPr/>
      </dsp:nvSpPr>
      <dsp:spPr>
        <a:xfrm rot="3039773">
          <a:off x="5541083" y="3870509"/>
          <a:ext cx="10845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45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92601" y="3880278"/>
        <a:ext cx="5422" cy="5422"/>
      </dsp:txXfrm>
    </dsp:sp>
    <dsp:sp modelId="{5A8679B6-7689-4D75-A7A5-C24CDE107484}">
      <dsp:nvSpPr>
        <dsp:cNvPr id="0" name=""/>
        <dsp:cNvSpPr/>
      </dsp:nvSpPr>
      <dsp:spPr>
        <a:xfrm>
          <a:off x="5292074" y="3716001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6524,3 тыс. рублей  или 37,9%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62164" y="3986091"/>
        <a:ext cx="1304110" cy="1304110"/>
      </dsp:txXfrm>
    </dsp:sp>
    <dsp:sp modelId="{A5A442AC-CDA8-474B-92EE-3D632F0EC957}">
      <dsp:nvSpPr>
        <dsp:cNvPr id="0" name=""/>
        <dsp:cNvSpPr/>
      </dsp:nvSpPr>
      <dsp:spPr>
        <a:xfrm rot="7640422">
          <a:off x="3802966" y="3884579"/>
          <a:ext cx="9279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9279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47042" y="3894740"/>
        <a:ext cx="4639" cy="4639"/>
      </dsp:txXfrm>
    </dsp:sp>
    <dsp:sp modelId="{D418F6EB-147F-4047-B751-E8166DE58772}">
      <dsp:nvSpPr>
        <dsp:cNvPr id="0" name=""/>
        <dsp:cNvSpPr/>
      </dsp:nvSpPr>
      <dsp:spPr>
        <a:xfrm>
          <a:off x="2339749" y="3744949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173,3 тыс. рублей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или 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09839" y="4015039"/>
        <a:ext cx="1304110" cy="1304110"/>
      </dsp:txXfrm>
    </dsp:sp>
    <dsp:sp modelId="{BC211171-4868-4B1B-8C84-7AFE7DA92B72}">
      <dsp:nvSpPr>
        <dsp:cNvPr id="0" name=""/>
        <dsp:cNvSpPr/>
      </dsp:nvSpPr>
      <dsp:spPr>
        <a:xfrm rot="9730654">
          <a:off x="2023676" y="3446507"/>
          <a:ext cx="11622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1622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5760" y="3429931"/>
        <a:ext cx="58114" cy="58114"/>
      </dsp:txXfrm>
    </dsp:sp>
    <dsp:sp modelId="{9779251D-D94F-458D-8625-FA8430489ABD}">
      <dsp:nvSpPr>
        <dsp:cNvPr id="0" name=""/>
        <dsp:cNvSpPr/>
      </dsp:nvSpPr>
      <dsp:spPr>
        <a:xfrm>
          <a:off x="251529" y="2996950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20 тыс. рублей или 0,1%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1619" y="3267040"/>
        <a:ext cx="1304110" cy="1304110"/>
      </dsp:txXfrm>
    </dsp:sp>
    <dsp:sp modelId="{38A04AD7-3C30-42FD-9169-981E636C19E5}">
      <dsp:nvSpPr>
        <dsp:cNvPr id="0" name=""/>
        <dsp:cNvSpPr/>
      </dsp:nvSpPr>
      <dsp:spPr>
        <a:xfrm rot="11573220">
          <a:off x="1804634" y="2261554"/>
          <a:ext cx="13044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044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24262" y="2241422"/>
        <a:ext cx="65224" cy="65224"/>
      </dsp:txXfrm>
    </dsp:sp>
    <dsp:sp modelId="{21AB2C71-7445-44F1-88DA-8920B87614F7}">
      <dsp:nvSpPr>
        <dsp:cNvPr id="0" name=""/>
        <dsp:cNvSpPr/>
      </dsp:nvSpPr>
      <dsp:spPr>
        <a:xfrm>
          <a:off x="0" y="1000755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57, 6 тыс. рублей  или 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70090" y="1270845"/>
        <a:ext cx="1304110" cy="1304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0.19608</cdr:x>
      <cdr:y>0.05172</cdr:y>
    </cdr:from>
    <cdr:to>
      <cdr:x>0.2384</cdr:x>
      <cdr:y>0.13793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1668101" y="216024"/>
          <a:ext cx="360028" cy="36005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0.00139</cdr:x>
      <cdr:y>0.81081</cdr:y>
    </cdr:from>
    <cdr:to>
      <cdr:x>0.16784</cdr:x>
      <cdr:y>0.87706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561786" y="3770838"/>
          <a:ext cx="353019" cy="1452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</cdr:x>
      <cdr:y>0.86301</cdr:y>
    </cdr:from>
    <cdr:to>
      <cdr:x>0.17759</cdr:x>
      <cdr:y>0.93151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694693" y="3986437"/>
          <a:ext cx="360040" cy="1460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7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C40B36-9229-4C85-897B-C246735CE643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2588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7363"/>
            <a:ext cx="2922587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D0F6A6-461B-417B-8758-3E8B2B012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122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7AFEFF-0BFE-441A-B6D5-48E7612F5C3C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3" tIns="45327" rIns="90653" bIns="4532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0653" tIns="45327" rIns="90653" bIns="4532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3A0803-1554-46DB-B380-B90F4476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283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2984" tIns="41492" rIns="82984" bIns="41492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4689475"/>
            <a:ext cx="5394325" cy="4443413"/>
          </a:xfrm>
          <a:noFill/>
        </p:spPr>
        <p:txBody>
          <a:bodyPr wrap="none" lIns="83435" tIns="41717" rIns="83435" bIns="41717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665F-8248-43A5-A283-302C714611DA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DD48-B67D-4289-8F4F-9E2CA555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C729-8309-47CB-91CD-B69CE82B243D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DCD3-37E2-4F45-9519-E618B9A6D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1A3E-90D2-4B63-9D18-8E148258B8B0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304C-3104-4728-8525-3FBF2AEF4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ABA05-9E77-49A6-84BD-01DA97C11FC3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7E8D-CBC9-429E-808F-3050CCF74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D3DA-A504-4EF9-8AB0-3EDB8FB1B7D5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BA94-6353-4CFF-8A1C-B961F956B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0048-CE2A-4326-A92A-527CAE08BC23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3044-BFFB-4136-A1C8-290309800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ADED-2D72-449F-9FE8-540044C2AEEB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4496-2E59-4A95-8CB4-F2A2CD167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1F70-D255-4BC3-ADA4-20C2E4F3025C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3380-A138-44C5-8010-A081DD66F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A598-E95C-48FE-BCD3-2DB83FC5EF4B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0264-55F2-4A80-9881-C1BB1BD9D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C7A-04FD-495C-BBEC-EC49C1C9DB8A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FD6D-8BA5-4425-BCA0-E11675362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58FF-1DB3-47B9-BC21-F331E7D5282C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5BB8-EC2E-4384-BB60-709DF9424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CB3-4FFA-451E-84A5-1558634B368A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F7D0-CF85-47E4-BC5E-C66426482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3123694-F344-4390-943A-2BCEE32F9161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17A184C5-022D-47AC-BF41-D5A21E3E3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46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27" r:id="rId9"/>
    <p:sldLayoutId id="2147483726" r:id="rId10"/>
    <p:sldLayoutId id="2147483725" r:id="rId11"/>
    <p:sldLayoutId id="2147483724" r:id="rId12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285860"/>
            <a:ext cx="8194107" cy="255454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 Сальского района на 2021год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и 2023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62013"/>
            <a:ext cx="7772400" cy="411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1180984"/>
              </p:ext>
            </p:extLst>
          </p:nvPr>
        </p:nvGraphicFramePr>
        <p:xfrm>
          <a:off x="446088" y="1463675"/>
          <a:ext cx="8318500" cy="505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поселение</a:t>
            </a:r>
          </a:p>
        </p:txBody>
      </p:sp>
      <p:sp>
        <p:nvSpPr>
          <p:cNvPr id="44039" name="TextBox 2"/>
          <p:cNvSpPr txBox="1">
            <a:spLocks noChangeArrowheads="1"/>
          </p:cNvSpPr>
          <p:nvPr/>
        </p:nvSpPr>
        <p:spPr bwMode="auto">
          <a:xfrm>
            <a:off x="6876256" y="1113632"/>
            <a:ext cx="172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Palatino Linotype" pitchFamily="18" charset="0"/>
              </a:rPr>
              <a:t>(тыс.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4079329063"/>
              </p:ext>
            </p:extLst>
          </p:nvPr>
        </p:nvGraphicFramePr>
        <p:xfrm>
          <a:off x="0" y="928670"/>
          <a:ext cx="9144000" cy="5956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Сандатовского 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2018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99060995"/>
              </p:ext>
            </p:extLst>
          </p:nvPr>
        </p:nvGraphicFramePr>
        <p:xfrm>
          <a:off x="239376" y="1340768"/>
          <a:ext cx="87251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на реализацию муниципальных программ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986671554"/>
              </p:ext>
            </p:extLst>
          </p:nvPr>
        </p:nvGraphicFramePr>
        <p:xfrm>
          <a:off x="0" y="1412776"/>
          <a:ext cx="90364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xmlns="" val="1665770797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656692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6443663" y="3860800"/>
            <a:ext cx="208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647700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Обеспечение исполнения функций органов местного самоуправления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2191358"/>
              </p:ext>
            </p:extLst>
          </p:nvPr>
        </p:nvGraphicFramePr>
        <p:xfrm>
          <a:off x="457200" y="1628800"/>
          <a:ext cx="85072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2125301" y="3041650"/>
            <a:ext cx="360363" cy="36036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163214" y="4196132"/>
            <a:ext cx="360363" cy="36036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431800"/>
          </a:xfrm>
        </p:spPr>
        <p:txBody>
          <a:bodyPr wrap="square" tIns="11340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 бюджета Сандатовского сельского поселения на 2021 год и плановый период 2022 и 2023 годов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086007"/>
              </p:ext>
            </p:extLst>
          </p:nvPr>
        </p:nvGraphicFramePr>
        <p:xfrm>
          <a:off x="395288" y="1268413"/>
          <a:ext cx="8605868" cy="5452520"/>
        </p:xfrm>
        <a:graphic>
          <a:graphicData uri="http://schemas.openxmlformats.org/drawingml/2006/table">
            <a:tbl>
              <a:tblPr/>
              <a:tblGrid>
                <a:gridCol w="1117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3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94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58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32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32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454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9935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году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году </a:t>
                      </a: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25.12.2018 №119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25.12.2019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7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2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14 890,80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20823,40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28383,1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13492,3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7559,7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20441,4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20946,4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29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из них: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8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налоговые и неналоговые доходы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10 810,90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11979,00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11023,20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-955,8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11669,9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11984,0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48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безвозмездные поступления из областного бюджета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4 079,90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8844,40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17359,9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13280,0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8515,5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8771,5</a:t>
                      </a: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8962,4</a:t>
                      </a: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65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14 890,80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20823,40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28383,1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13492,3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7559,7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20441,4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20946,4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55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Дефицит (-), профицит (+)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1779" y="-25175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654050"/>
            <a:ext cx="8228012" cy="471488"/>
          </a:xfrm>
        </p:spPr>
        <p:txBody>
          <a:bodyPr wrap="square" tIns="21168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8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Сандатовского поселения на 2021 год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125538"/>
            <a:ext cx="1871663" cy="563562"/>
          </a:xfrm>
        </p:spPr>
        <p:txBody>
          <a:bodyPr tIns="17640"/>
          <a:lstStyle/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28383,1 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11863" y="1125538"/>
            <a:ext cx="20161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7640" rIns="0" bIns="0"/>
          <a:lstStyle/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28383,1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1779265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2537,0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2643182"/>
            <a:ext cx="1846152" cy="100811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сельскохозяйствен-ный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1580,3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857628"/>
            <a:ext cx="1846152" cy="72008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5503,4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4714884"/>
            <a:ext cx="1846152" cy="936104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Финансовая помощь из других бюджетов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17359,9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5715016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доходы            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1402,5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76256" y="1777355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145,1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8016" y="257174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9793,7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58016" y="3357562"/>
            <a:ext cx="2088232" cy="64807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76256" y="4369643"/>
            <a:ext cx="2088232" cy="571525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58016" y="435769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ВУС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240,2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58016" y="5214950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6497,0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6072206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расходы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11699,1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63650" y="1387125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279964" y="1318728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8591550" y="679450"/>
            <a:ext cx="552450" cy="498475"/>
          </a:xfrm>
          <a:prstGeom prst="actionButtonForwardNex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286116" y="1785926"/>
            <a:ext cx="2428892" cy="3214710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5,0 тыс. человек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8229600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Сандатовского сельского поселения</a:t>
            </a:r>
          </a:p>
        </p:txBody>
      </p:sp>
      <p:graphicFrame>
        <p:nvGraphicFramePr>
          <p:cNvPr id="3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6491498"/>
              </p:ext>
            </p:extLst>
          </p:nvPr>
        </p:nvGraphicFramePr>
        <p:xfrm>
          <a:off x="285720" y="1214423"/>
          <a:ext cx="8569325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6918325" y="1222375"/>
            <a:ext cx="1355725" cy="304800"/>
          </a:xfrm>
          <a:prstGeom prst="rect">
            <a:avLst/>
          </a:prstGeom>
          <a:solidFill>
            <a:srgbClr val="000000">
              <a:alpha val="0"/>
            </a:srgbClr>
          </a:solidFill>
          <a:ln w="9525" algn="ctr">
            <a:solidFill>
              <a:srgbClr val="FFFFFF">
                <a:alpha val="0"/>
              </a:srgbClr>
            </a:solidFill>
            <a:round/>
            <a:headEnd/>
            <a:tailEnd/>
          </a:ln>
        </p:spPr>
        <p:txBody>
          <a:bodyPr/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96975"/>
            <a:ext cx="8650288" cy="431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Сандатовского поселения в 2021 году</a:t>
            </a: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520353"/>
              </p:ext>
            </p:extLst>
          </p:nvPr>
        </p:nvGraphicFramePr>
        <p:xfrm>
          <a:off x="0" y="1857364"/>
          <a:ext cx="91440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44" y="0"/>
            <a:ext cx="9144000" cy="46759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сельское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поселение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654050"/>
            <a:ext cx="8229600" cy="676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0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Сандатовского сельского поселения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1868819"/>
              </p:ext>
            </p:extLst>
          </p:nvPr>
        </p:nvGraphicFramePr>
        <p:xfrm>
          <a:off x="1619250" y="1487488"/>
          <a:ext cx="7345363" cy="503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953" y="1772816"/>
            <a:ext cx="1874168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9512" y="4077072"/>
            <a:ext cx="1800200" cy="18937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6517</TotalTime>
  <Words>606</Words>
  <Application>Microsoft Office PowerPoint</Application>
  <PresentationFormat>Экран (4:3)</PresentationFormat>
  <Paragraphs>200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Слайд 1</vt:lpstr>
      <vt:lpstr>Слайд 2</vt:lpstr>
      <vt:lpstr>Слайд 3</vt:lpstr>
      <vt:lpstr>Обеспечение исполнения функций органов местного самоуправления</vt:lpstr>
      <vt:lpstr>Основные параметры  бюджета Сандатовского сельского поселения на 2021 год и плановый период 2022 и 2023 годов</vt:lpstr>
      <vt:lpstr>Основные параметры бюджета Сандатовского поселения на 2021 год</vt:lpstr>
      <vt:lpstr>Динамика собственных доходов бюджета Сандатовского сельского поселения</vt:lpstr>
      <vt:lpstr>         Структура собственных доходов бюджета Сандатовского поселения в 2021 году</vt:lpstr>
      <vt:lpstr>Динамика поступления налога на доходы физических лиц в бюджет Сандатовского сельского поселения</vt:lpstr>
      <vt:lpstr>Безвозмездные поступления</vt:lpstr>
      <vt:lpstr>Расходы бюджета Сандатовского сельского поселения на 2021 год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621</cp:revision>
  <cp:lastPrinted>2016-12-13T07:50:05Z</cp:lastPrinted>
  <dcterms:created xsi:type="dcterms:W3CDTF">2013-11-19T11:15:28Z</dcterms:created>
  <dcterms:modified xsi:type="dcterms:W3CDTF">2021-03-23T05:19:46Z</dcterms:modified>
</cp:coreProperties>
</file>